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0"/>
  </p:notesMasterIdLst>
  <p:sldIdLst>
    <p:sldId id="256" r:id="rId2"/>
    <p:sldId id="257" r:id="rId3"/>
    <p:sldId id="258" r:id="rId4"/>
    <p:sldId id="260" r:id="rId5"/>
    <p:sldId id="261" r:id="rId6"/>
    <p:sldId id="262" r:id="rId7"/>
    <p:sldId id="264" r:id="rId8"/>
    <p:sldId id="316" r:id="rId9"/>
    <p:sldId id="311" r:id="rId10"/>
    <p:sldId id="312" r:id="rId11"/>
    <p:sldId id="313" r:id="rId12"/>
    <p:sldId id="314" r:id="rId13"/>
    <p:sldId id="275" r:id="rId14"/>
    <p:sldId id="315" r:id="rId15"/>
    <p:sldId id="265" r:id="rId16"/>
    <p:sldId id="267" r:id="rId17"/>
    <p:sldId id="268" r:id="rId18"/>
    <p:sldId id="269" r:id="rId19"/>
    <p:sldId id="306" r:id="rId20"/>
    <p:sldId id="317" r:id="rId21"/>
    <p:sldId id="318" r:id="rId22"/>
    <p:sldId id="270" r:id="rId23"/>
    <p:sldId id="271" r:id="rId24"/>
    <p:sldId id="324" r:id="rId25"/>
    <p:sldId id="325" r:id="rId26"/>
    <p:sldId id="326" r:id="rId27"/>
    <p:sldId id="327" r:id="rId28"/>
    <p:sldId id="328" r:id="rId29"/>
    <p:sldId id="272" r:id="rId30"/>
    <p:sldId id="300" r:id="rId31"/>
    <p:sldId id="277" r:id="rId32"/>
    <p:sldId id="273" r:id="rId33"/>
    <p:sldId id="298" r:id="rId34"/>
    <p:sldId id="294" r:id="rId35"/>
    <p:sldId id="274" r:id="rId36"/>
    <p:sldId id="278" r:id="rId37"/>
    <p:sldId id="319" r:id="rId38"/>
    <p:sldId id="320" r:id="rId39"/>
    <p:sldId id="321" r:id="rId40"/>
    <p:sldId id="322" r:id="rId41"/>
    <p:sldId id="323" r:id="rId42"/>
    <p:sldId id="330" r:id="rId43"/>
    <p:sldId id="331" r:id="rId44"/>
    <p:sldId id="332" r:id="rId45"/>
    <p:sldId id="333" r:id="rId46"/>
    <p:sldId id="334" r:id="rId47"/>
    <p:sldId id="279" r:id="rId48"/>
    <p:sldId id="280" r:id="rId49"/>
    <p:sldId id="301" r:id="rId50"/>
    <p:sldId id="296" r:id="rId51"/>
    <p:sldId id="283" r:id="rId52"/>
    <p:sldId id="281" r:id="rId53"/>
    <p:sldId id="297" r:id="rId54"/>
    <p:sldId id="303" r:id="rId55"/>
    <p:sldId id="304" r:id="rId56"/>
    <p:sldId id="284" r:id="rId57"/>
    <p:sldId id="287" r:id="rId58"/>
    <p:sldId id="285" r:id="rId59"/>
    <p:sldId id="288" r:id="rId60"/>
    <p:sldId id="289" r:id="rId61"/>
    <p:sldId id="290" r:id="rId62"/>
    <p:sldId id="307" r:id="rId63"/>
    <p:sldId id="308" r:id="rId64"/>
    <p:sldId id="309" r:id="rId65"/>
    <p:sldId id="310" r:id="rId66"/>
    <p:sldId id="302" r:id="rId67"/>
    <p:sldId id="305" r:id="rId68"/>
    <p:sldId id="26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36" y="403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8B2C4-4B47-46B1-96FD-6546854FFC09}" type="datetimeFigureOut">
              <a:rPr lang="en-IN" smtClean="0"/>
              <a:pPr/>
              <a:t>13-11-2016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D4F0F-B29A-4D2D-90B4-0799CD904BC6}" type="slidenum">
              <a:rPr lang="en-IN" smtClean="0"/>
              <a:pPr/>
              <a:t>‹#›</a:t>
            </a:fld>
            <a:endParaRPr lang="en-IN"/>
          </a:p>
        </p:txBody>
      </p:sp>
    </p:spTree>
    <p:extLst>
      <p:ext uri="{BB962C8B-B14F-4D97-AF65-F5344CB8AC3E}">
        <p14:creationId xmlns:p14="http://schemas.microsoft.com/office/powerpoint/2010/main" val="175631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5FD4F0F-B29A-4D2D-90B4-0799CD904BC6}" type="slidenum">
              <a:rPr lang="en-IN" smtClean="0"/>
              <a:pPr/>
              <a:t>39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FD4F0F-B29A-4D2D-90B4-0799CD904BC6}" type="slidenum">
              <a:rPr lang="en-IN" smtClean="0"/>
              <a:pPr/>
              <a:t>50</a:t>
            </a:fld>
            <a:endParaRPr lang="en-IN" dirty="0"/>
          </a:p>
        </p:txBody>
      </p:sp>
    </p:spTree>
    <p:extLst>
      <p:ext uri="{BB962C8B-B14F-4D97-AF65-F5344CB8AC3E}">
        <p14:creationId xmlns:p14="http://schemas.microsoft.com/office/powerpoint/2010/main" val="256034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FD4F0F-B29A-4D2D-90B4-0799CD904BC6}" type="slidenum">
              <a:rPr lang="en-IN" smtClean="0"/>
              <a:pPr/>
              <a:t>59</a:t>
            </a:fld>
            <a:endParaRPr lang="en-IN" dirty="0"/>
          </a:p>
        </p:txBody>
      </p:sp>
    </p:spTree>
    <p:extLst>
      <p:ext uri="{BB962C8B-B14F-4D97-AF65-F5344CB8AC3E}">
        <p14:creationId xmlns:p14="http://schemas.microsoft.com/office/powerpoint/2010/main" val="212937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877111A-9448-4799-BFFB-81B175DE8AB1}"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77111A-9448-4799-BFFB-81B175DE8AB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77111A-9448-4799-BFFB-81B175DE8AB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77111A-9448-4799-BFFB-81B175DE8AB1}"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877111A-9448-4799-BFFB-81B175DE8AB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77111A-9448-4799-BFFB-81B175DE8AB1}"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877111A-9448-4799-BFFB-81B175DE8AB1}"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877111A-9448-4799-BFFB-81B175DE8AB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877111A-9448-4799-BFFB-81B175DE8AB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77111A-9448-4799-BFFB-81B175DE8AB1}"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EF69A4-5BF4-4A57-ADFB-9A4993E59E7D}" type="datetimeFigureOut">
              <a:rPr lang="en-IN" smtClean="0"/>
              <a:pPr/>
              <a:t>13-11-2016</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4877111A-9448-4799-BFFB-81B175DE8AB1}"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3EF69A4-5BF4-4A57-ADFB-9A4993E59E7D}" type="datetimeFigureOut">
              <a:rPr lang="en-IN" smtClean="0"/>
              <a:pPr/>
              <a:t>13-11-2016</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877111A-9448-4799-BFFB-81B175DE8AB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3888" y="4869160"/>
            <a:ext cx="6400800" cy="1600200"/>
          </a:xfrm>
        </p:spPr>
        <p:txBody>
          <a:bodyPr/>
          <a:lstStyle/>
          <a:p>
            <a:r>
              <a:rPr lang="en-IN" dirty="0" smtClean="0"/>
              <a:t>Dr S G SHYAM LAKSHMAN</a:t>
            </a:r>
          </a:p>
          <a:p>
            <a:r>
              <a:rPr lang="en-IN" dirty="0" smtClean="0"/>
              <a:t>SR CARDIO </a:t>
            </a:r>
            <a:r>
              <a:rPr lang="en-IN" dirty="0" err="1" smtClean="0"/>
              <a:t>Ist</a:t>
            </a:r>
            <a:r>
              <a:rPr lang="en-IN" dirty="0" smtClean="0"/>
              <a:t> YR</a:t>
            </a:r>
          </a:p>
          <a:p>
            <a:endParaRPr lang="en-IN" dirty="0"/>
          </a:p>
        </p:txBody>
      </p:sp>
      <p:sp>
        <p:nvSpPr>
          <p:cNvPr id="2" name="Title 1"/>
          <p:cNvSpPr>
            <a:spLocks noGrp="1"/>
          </p:cNvSpPr>
          <p:nvPr>
            <p:ph type="ctrTitle"/>
          </p:nvPr>
        </p:nvSpPr>
        <p:spPr>
          <a:xfrm>
            <a:off x="713867" y="2852936"/>
            <a:ext cx="8424935" cy="1793167"/>
          </a:xfrm>
        </p:spPr>
        <p:txBody>
          <a:bodyPr/>
          <a:lstStyle/>
          <a:p>
            <a:pPr marL="182880" indent="0">
              <a:buNone/>
            </a:pPr>
            <a:r>
              <a:rPr lang="en-IN"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HYPERTENSION       ETIOPATHOGENESIS</a:t>
            </a:r>
            <a:endParaRPr lang="en-IN"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0661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shyam\Desktop\hypertension\htn pic dt 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2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640960" cy="6480720"/>
          </a:xfrm>
        </p:spPr>
        <p:txBody>
          <a:bodyPr/>
          <a:lstStyle/>
          <a:p>
            <a:r>
              <a:rPr lang="en-IN" dirty="0"/>
              <a:t>Local blood flow regulation, as is true for most physiologic control systems, involves short- and long-term mechanisms. </a:t>
            </a:r>
            <a:endParaRPr lang="en-IN" dirty="0" smtClean="0"/>
          </a:p>
          <a:p>
            <a:endParaRPr lang="en-IN" dirty="0" smtClean="0"/>
          </a:p>
          <a:p>
            <a:r>
              <a:rPr lang="en-IN" dirty="0" smtClean="0"/>
              <a:t>Acute </a:t>
            </a:r>
            <a:r>
              <a:rPr lang="en-IN" dirty="0"/>
              <a:t>control occurs within seconds or minutes as a result of constriction or dilatation of the vasculature</a:t>
            </a:r>
            <a:r>
              <a:rPr lang="en-IN" dirty="0" smtClean="0"/>
              <a:t>.</a:t>
            </a:r>
          </a:p>
          <a:p>
            <a:endParaRPr lang="en-IN" dirty="0" smtClean="0"/>
          </a:p>
          <a:p>
            <a:r>
              <a:rPr lang="en-IN" dirty="0"/>
              <a:t>M</a:t>
            </a:r>
            <a:r>
              <a:rPr lang="en-IN" dirty="0" smtClean="0"/>
              <a:t>yogenic </a:t>
            </a:r>
            <a:r>
              <a:rPr lang="en-IN" dirty="0"/>
              <a:t>response, also alter vascular resistance in response to changes in blood pressure and help to </a:t>
            </a:r>
            <a:r>
              <a:rPr lang="en-IN" dirty="0" smtClean="0"/>
              <a:t>auto regulate </a:t>
            </a:r>
            <a:r>
              <a:rPr lang="en-IN" dirty="0"/>
              <a:t>blood flow in the different </a:t>
            </a:r>
            <a:r>
              <a:rPr lang="en-IN" dirty="0" smtClean="0"/>
              <a:t>tissues.</a:t>
            </a:r>
          </a:p>
          <a:p>
            <a:endParaRPr lang="en-IN" dirty="0" smtClean="0"/>
          </a:p>
          <a:p>
            <a:r>
              <a:rPr lang="en-IN" dirty="0"/>
              <a:t>Long-term blood flow regulation -thickening of vessel walls and decreased numbers of capillaries (rarefaction) in some </a:t>
            </a:r>
            <a:r>
              <a:rPr lang="en-IN" dirty="0" smtClean="0"/>
              <a:t>tissues, additional </a:t>
            </a:r>
            <a:r>
              <a:rPr lang="en-IN" dirty="0"/>
              <a:t>blood vessels are generated (angiogenesis or </a:t>
            </a:r>
            <a:r>
              <a:rPr lang="en-IN" dirty="0" err="1"/>
              <a:t>vasculogenesis</a:t>
            </a:r>
            <a:r>
              <a:rPr lang="en-IN" dirty="0" smtClean="0"/>
              <a:t>).</a:t>
            </a:r>
            <a:endParaRPr lang="en-IN" dirty="0"/>
          </a:p>
          <a:p>
            <a:endParaRPr lang="en-IN" dirty="0"/>
          </a:p>
        </p:txBody>
      </p:sp>
    </p:spTree>
    <p:extLst>
      <p:ext uri="{BB962C8B-B14F-4D97-AF65-F5344CB8AC3E}">
        <p14:creationId xmlns:p14="http://schemas.microsoft.com/office/powerpoint/2010/main" val="212413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58" y="836712"/>
            <a:ext cx="8636496" cy="936104"/>
          </a:xfrm>
        </p:spPr>
        <p:txBody>
          <a:bodyPr>
            <a:noAutofit/>
          </a:bodyPr>
          <a:lstStyle/>
          <a:p>
            <a:r>
              <a:rPr lang="en-IN" sz="3000" dirty="0" smtClean="0">
                <a:solidFill>
                  <a:schemeClr val="tx1"/>
                </a:solidFill>
                <a:latin typeface="+mn-lt"/>
              </a:rPr>
              <a:t/>
            </a:r>
            <a:br>
              <a:rPr lang="en-IN" sz="3000" dirty="0" smtClean="0">
                <a:solidFill>
                  <a:schemeClr val="tx1"/>
                </a:solidFill>
                <a:latin typeface="+mn-lt"/>
              </a:rPr>
            </a:br>
            <a:r>
              <a:rPr lang="en-IN" sz="3000" dirty="0">
                <a:solidFill>
                  <a:schemeClr val="tx1"/>
                </a:solidFill>
                <a:latin typeface="+mn-lt"/>
              </a:rPr>
              <a:t/>
            </a:r>
            <a:br>
              <a:rPr lang="en-IN" sz="3000" dirty="0">
                <a:solidFill>
                  <a:schemeClr val="tx1"/>
                </a:solidFill>
                <a:latin typeface="+mn-lt"/>
              </a:rPr>
            </a:br>
            <a:r>
              <a:rPr lang="en-IN" sz="3000" dirty="0" smtClean="0">
                <a:solidFill>
                  <a:schemeClr val="tx1"/>
                </a:solidFill>
                <a:latin typeface="+mn-lt"/>
              </a:rPr>
              <a:t/>
            </a:r>
            <a:br>
              <a:rPr lang="en-IN" sz="3000" dirty="0" smtClean="0">
                <a:solidFill>
                  <a:schemeClr val="tx1"/>
                </a:solidFill>
                <a:latin typeface="+mn-lt"/>
              </a:rPr>
            </a:br>
            <a:r>
              <a:rPr lang="en-IN" sz="3000" dirty="0">
                <a:solidFill>
                  <a:schemeClr val="tx1"/>
                </a:solidFill>
                <a:latin typeface="+mn-lt"/>
              </a:rPr>
              <a:t/>
            </a:r>
            <a:br>
              <a:rPr lang="en-IN" sz="3000" dirty="0">
                <a:solidFill>
                  <a:schemeClr val="tx1"/>
                </a:solidFill>
                <a:latin typeface="+mn-lt"/>
              </a:rPr>
            </a:br>
            <a:r>
              <a:rPr lang="en-IN" sz="3000" dirty="0" smtClean="0">
                <a:solidFill>
                  <a:schemeClr val="tx1"/>
                </a:solidFill>
                <a:latin typeface="+mn-lt"/>
              </a:rPr>
              <a:t/>
            </a:r>
            <a:br>
              <a:rPr lang="en-IN" sz="3000" dirty="0" smtClean="0">
                <a:solidFill>
                  <a:schemeClr val="tx1"/>
                </a:solidFill>
                <a:latin typeface="+mn-lt"/>
              </a:rPr>
            </a:br>
            <a:r>
              <a:rPr lang="en-IN" sz="3000" dirty="0" smtClean="0">
                <a:solidFill>
                  <a:schemeClr val="tx1"/>
                </a:solidFill>
                <a:latin typeface="+mn-lt"/>
              </a:rPr>
              <a:t>Blood </a:t>
            </a:r>
            <a:r>
              <a:rPr lang="en-IN" sz="3000" dirty="0">
                <a:solidFill>
                  <a:schemeClr val="tx1"/>
                </a:solidFill>
                <a:latin typeface="+mn-lt"/>
              </a:rPr>
              <a:t>Flow Regulation in Normotensive and Hypertensive </a:t>
            </a:r>
            <a:r>
              <a:rPr lang="en-IN" sz="3000" dirty="0" smtClean="0">
                <a:solidFill>
                  <a:schemeClr val="tx1"/>
                </a:solidFill>
                <a:latin typeface="+mn-lt"/>
              </a:rPr>
              <a:t>Subjects</a:t>
            </a:r>
            <a:r>
              <a:rPr lang="en-IN" sz="3000" dirty="0">
                <a:solidFill>
                  <a:schemeClr val="tx1"/>
                </a:solidFill>
                <a:latin typeface="+mn-lt"/>
              </a:rPr>
              <a:t/>
            </a:r>
            <a:br>
              <a:rPr lang="en-IN" sz="3000" dirty="0">
                <a:solidFill>
                  <a:schemeClr val="tx1"/>
                </a:solidFill>
                <a:latin typeface="+mn-lt"/>
              </a:rPr>
            </a:br>
            <a:endParaRPr lang="en-IN" sz="3000" dirty="0">
              <a:solidFill>
                <a:schemeClr val="tx1"/>
              </a:solidFill>
              <a:latin typeface="+mn-lt"/>
            </a:endParaRPr>
          </a:p>
        </p:txBody>
      </p:sp>
      <p:sp>
        <p:nvSpPr>
          <p:cNvPr id="3" name="Content Placeholder 2"/>
          <p:cNvSpPr>
            <a:spLocks noGrp="1"/>
          </p:cNvSpPr>
          <p:nvPr>
            <p:ph sz="quarter" idx="1"/>
          </p:nvPr>
        </p:nvSpPr>
        <p:spPr>
          <a:xfrm>
            <a:off x="215008" y="1844824"/>
            <a:ext cx="8928992" cy="5410200"/>
          </a:xfrm>
        </p:spPr>
        <p:txBody>
          <a:bodyPr/>
          <a:lstStyle/>
          <a:p>
            <a:r>
              <a:rPr lang="en-IN" dirty="0" smtClean="0"/>
              <a:t>Tissue </a:t>
            </a:r>
            <a:r>
              <a:rPr lang="en-IN" dirty="0"/>
              <a:t>blood flows are approximately the same in normotensive and hypertensive subjects and are regulated at a level that is adequate to supply the needs of the </a:t>
            </a:r>
            <a:r>
              <a:rPr lang="en-IN" dirty="0" smtClean="0"/>
              <a:t>tissues.</a:t>
            </a:r>
          </a:p>
          <a:p>
            <a:endParaRPr lang="en-IN" dirty="0"/>
          </a:p>
          <a:p>
            <a:r>
              <a:rPr lang="en-IN" dirty="0" smtClean="0"/>
              <a:t>Elevated peripheral resistance-auto regulatory </a:t>
            </a:r>
            <a:r>
              <a:rPr lang="en-IN" dirty="0"/>
              <a:t>response that helps to maintain normal tissue blood flow despite the increased blood pressure rather than a primary cause of the hypertension</a:t>
            </a:r>
            <a:r>
              <a:rPr lang="en-IN" dirty="0" smtClean="0"/>
              <a:t>.</a:t>
            </a:r>
          </a:p>
          <a:p>
            <a:pPr marL="0" indent="0">
              <a:buNone/>
            </a:pPr>
            <a:r>
              <a:rPr lang="en-IN" dirty="0" smtClean="0"/>
              <a:t> </a:t>
            </a:r>
            <a:endParaRPr lang="en-IN" dirty="0"/>
          </a:p>
          <a:p>
            <a:r>
              <a:rPr lang="en-IN" dirty="0"/>
              <a:t>H</a:t>
            </a:r>
            <a:r>
              <a:rPr lang="en-IN" dirty="0" smtClean="0"/>
              <a:t>emodynamic </a:t>
            </a:r>
            <a:r>
              <a:rPr lang="en-IN" dirty="0"/>
              <a:t>pattern </a:t>
            </a:r>
            <a:r>
              <a:rPr lang="en-IN" dirty="0" smtClean="0"/>
              <a:t>– non obese subjects is normal </a:t>
            </a:r>
            <a:r>
              <a:rPr lang="en-IN" dirty="0"/>
              <a:t>blood flow, normal oxygen consumption, and elevated vascular </a:t>
            </a:r>
            <a:r>
              <a:rPr lang="en-IN" dirty="0" smtClean="0"/>
              <a:t>resistance.</a:t>
            </a:r>
            <a:endParaRPr lang="en-IN" dirty="0"/>
          </a:p>
        </p:txBody>
      </p:sp>
    </p:spTree>
    <p:extLst>
      <p:ext uri="{BB962C8B-B14F-4D97-AF65-F5344CB8AC3E}">
        <p14:creationId xmlns:p14="http://schemas.microsoft.com/office/powerpoint/2010/main" val="310062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marL="45720" indent="0">
              <a:buNone/>
            </a:pPr>
            <a:r>
              <a:rPr lang="en-IN" sz="3000" b="1" dirty="0" smtClean="0"/>
              <a:t>Mechanisms of Primary (Essential) Hypertension</a:t>
            </a:r>
          </a:p>
          <a:p>
            <a:pPr marL="0" indent="0">
              <a:buNone/>
            </a:pPr>
            <a:endParaRPr lang="en-IN" dirty="0" smtClean="0"/>
          </a:p>
          <a:p>
            <a:pPr marL="45720" indent="0">
              <a:buNone/>
            </a:pPr>
            <a:r>
              <a:rPr lang="en-IN" dirty="0" smtClean="0"/>
              <a:t> </a:t>
            </a:r>
          </a:p>
          <a:p>
            <a:r>
              <a:rPr lang="en-IN" dirty="0" smtClean="0"/>
              <a:t>The </a:t>
            </a:r>
            <a:r>
              <a:rPr lang="en-IN" dirty="0"/>
              <a:t>key hemodynamic </a:t>
            </a:r>
            <a:r>
              <a:rPr lang="en-IN" dirty="0" smtClean="0"/>
              <a:t>abnormalities are </a:t>
            </a:r>
            <a:r>
              <a:rPr lang="en-IN" dirty="0"/>
              <a:t>increased cardiac output and a stiff aorta, both </a:t>
            </a:r>
            <a:r>
              <a:rPr lang="en-IN" dirty="0" smtClean="0"/>
              <a:t>presumably reflecting </a:t>
            </a:r>
            <a:r>
              <a:rPr lang="en-IN" dirty="0"/>
              <a:t>an overactive sympathetic nervous </a:t>
            </a:r>
            <a:r>
              <a:rPr lang="en-IN" dirty="0" smtClean="0"/>
              <a:t>system.</a:t>
            </a:r>
          </a:p>
          <a:p>
            <a:endParaRPr lang="en-IN" dirty="0"/>
          </a:p>
          <a:p>
            <a:r>
              <a:rPr lang="en-IN" dirty="0"/>
              <a:t>Hypertension diagnosed in middle age (typically, 30 to 50 years </a:t>
            </a:r>
            <a:r>
              <a:rPr lang="en-IN" dirty="0" smtClean="0"/>
              <a:t>of age</a:t>
            </a:r>
            <a:r>
              <a:rPr lang="en-IN" dirty="0"/>
              <a:t>) usually has the elevated diastolic pressure pattern, with </a:t>
            </a:r>
            <a:r>
              <a:rPr lang="en-IN" dirty="0" smtClean="0"/>
              <a:t>normal systolic </a:t>
            </a:r>
            <a:r>
              <a:rPr lang="en-IN" dirty="0"/>
              <a:t>pressure (isolated diastolic hypertension) or elevated </a:t>
            </a:r>
            <a:r>
              <a:rPr lang="en-IN" dirty="0" smtClean="0"/>
              <a:t>systolic pressure </a:t>
            </a:r>
            <a:r>
              <a:rPr lang="en-IN" dirty="0"/>
              <a:t>(combined systolic-diastolic </a:t>
            </a:r>
            <a:r>
              <a:rPr lang="en-IN" dirty="0" smtClean="0"/>
              <a:t>hypertension).</a:t>
            </a:r>
          </a:p>
          <a:p>
            <a:endParaRPr lang="en-IN" dirty="0"/>
          </a:p>
          <a:p>
            <a:r>
              <a:rPr lang="en-IN" dirty="0" smtClean="0"/>
              <a:t>This pattern constitutes </a:t>
            </a:r>
            <a:r>
              <a:rPr lang="en-IN" dirty="0"/>
              <a:t>classic “essential hypertension.</a:t>
            </a:r>
          </a:p>
        </p:txBody>
      </p:sp>
    </p:spTree>
    <p:extLst>
      <p:ext uri="{BB962C8B-B14F-4D97-AF65-F5344CB8AC3E}">
        <p14:creationId xmlns:p14="http://schemas.microsoft.com/office/powerpoint/2010/main" val="1799164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856984" cy="6552728"/>
          </a:xfrm>
        </p:spPr>
        <p:txBody>
          <a:bodyPr/>
          <a:lstStyle/>
          <a:p>
            <a:endParaRPr lang="en-IN" dirty="0" smtClean="0"/>
          </a:p>
          <a:p>
            <a:r>
              <a:rPr lang="en-IN" dirty="0" smtClean="0"/>
              <a:t>Increased coronary, renal blood flow.</a:t>
            </a:r>
          </a:p>
          <a:p>
            <a:r>
              <a:rPr lang="en-IN" dirty="0" smtClean="0"/>
              <a:t>Decreased splanchnic blood flow.</a:t>
            </a:r>
          </a:p>
          <a:p>
            <a:r>
              <a:rPr lang="en-IN" dirty="0" smtClean="0"/>
              <a:t>Normal coronary flow.</a:t>
            </a:r>
          </a:p>
          <a:p>
            <a:pPr marL="0" indent="0">
              <a:buNone/>
            </a:pPr>
            <a:endParaRPr lang="en-IN" dirty="0" smtClean="0"/>
          </a:p>
          <a:p>
            <a:r>
              <a:rPr lang="en-IN" dirty="0" smtClean="0"/>
              <a:t>Skeletal muscle- reduced </a:t>
            </a:r>
            <a:r>
              <a:rPr lang="en-IN" dirty="0"/>
              <a:t>blood flow "reserve" in hypertension is probably a result of structural limitations imposed by blood vessel hypertrophy and of endothelial dysfunction </a:t>
            </a:r>
            <a:r>
              <a:rPr lang="en-IN" dirty="0" smtClean="0"/>
              <a:t>due to impaired </a:t>
            </a:r>
            <a:r>
              <a:rPr lang="en-IN" dirty="0"/>
              <a:t>release of nitric oxide (NO</a:t>
            </a:r>
            <a:r>
              <a:rPr lang="en-IN" dirty="0" smtClean="0"/>
              <a:t>).</a:t>
            </a:r>
          </a:p>
          <a:p>
            <a:pPr marL="0" indent="0">
              <a:buNone/>
            </a:pPr>
            <a:endParaRPr lang="en-IN" dirty="0" smtClean="0"/>
          </a:p>
          <a:p>
            <a:r>
              <a:rPr lang="en-IN" dirty="0"/>
              <a:t>In obese hypertensive patients, resting skeletal muscle blood flow per gram of tissue weight may be somewhat elevated compared with lean </a:t>
            </a:r>
            <a:r>
              <a:rPr lang="en-IN" dirty="0" smtClean="0"/>
              <a:t>individuals.</a:t>
            </a:r>
            <a:endParaRPr lang="en-IN" dirty="0"/>
          </a:p>
          <a:p>
            <a:endParaRPr lang="en-IN" dirty="0"/>
          </a:p>
        </p:txBody>
      </p:sp>
    </p:spTree>
    <p:extLst>
      <p:ext uri="{BB962C8B-B14F-4D97-AF65-F5344CB8AC3E}">
        <p14:creationId xmlns:p14="http://schemas.microsoft.com/office/powerpoint/2010/main" val="355472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descr="C:\Users\shyam\Desktop\hypertension\pic htn 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 y="0"/>
            <a:ext cx="8460432"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5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C:\Users\shyam\Desktop\hypertension\pic htn1 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0" y="116632"/>
            <a:ext cx="8820472" cy="66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14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074" name="Picture 2" descr="C:\Users\shyam\Desktop\hypertension\pic htn 1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92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098" name="Picture 2" descr="C:\Users\shyam\Desktop\hypertension\pic htn 13.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4499992" cy="61926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hyam\Desktop\hypertension\pic htn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32656"/>
            <a:ext cx="4605139" cy="641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91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1143000"/>
          </a:xfrm>
        </p:spPr>
        <p:txBody>
          <a:bodyPr>
            <a:normAutofit/>
          </a:bodyPr>
          <a:lstStyle/>
          <a:p>
            <a:r>
              <a:rPr lang="en-IN" sz="3000" dirty="0">
                <a:solidFill>
                  <a:schemeClr val="tx1"/>
                </a:solidFill>
                <a:latin typeface="+mn-lt"/>
              </a:rPr>
              <a:t>Feedback Control Systems for Blood Pressure </a:t>
            </a:r>
          </a:p>
        </p:txBody>
      </p:sp>
      <p:sp>
        <p:nvSpPr>
          <p:cNvPr id="3" name="Content Placeholder 2"/>
          <p:cNvSpPr>
            <a:spLocks noGrp="1"/>
          </p:cNvSpPr>
          <p:nvPr>
            <p:ph sz="quarter" idx="1"/>
          </p:nvPr>
        </p:nvSpPr>
        <p:spPr>
          <a:xfrm>
            <a:off x="611560" y="1988840"/>
            <a:ext cx="7772400" cy="4572000"/>
          </a:xfrm>
        </p:spPr>
        <p:txBody>
          <a:bodyPr/>
          <a:lstStyle/>
          <a:p>
            <a:r>
              <a:rPr lang="en-IN" dirty="0" smtClean="0"/>
              <a:t>Neural mechanisms.</a:t>
            </a:r>
          </a:p>
          <a:p>
            <a:r>
              <a:rPr lang="en-IN" dirty="0" smtClean="0"/>
              <a:t>Renal mechanisms.</a:t>
            </a:r>
          </a:p>
          <a:p>
            <a:r>
              <a:rPr lang="en-IN" dirty="0" smtClean="0"/>
              <a:t>Vascular mechanisms.</a:t>
            </a:r>
          </a:p>
          <a:p>
            <a:r>
              <a:rPr lang="en-IN" dirty="0" smtClean="0"/>
              <a:t>Obesity and metabolic syndrome related hypertension.</a:t>
            </a:r>
          </a:p>
          <a:p>
            <a:endParaRPr lang="en-IN" dirty="0" smtClean="0"/>
          </a:p>
          <a:p>
            <a:endParaRPr lang="en-IN" dirty="0"/>
          </a:p>
        </p:txBody>
      </p:sp>
    </p:spTree>
    <p:extLst>
      <p:ext uri="{BB962C8B-B14F-4D97-AF65-F5344CB8AC3E}">
        <p14:creationId xmlns:p14="http://schemas.microsoft.com/office/powerpoint/2010/main" val="232656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6512511" cy="1143000"/>
          </a:xfrm>
        </p:spPr>
        <p:txBody>
          <a:bodyPr/>
          <a:lstStyle/>
          <a:p>
            <a:pPr marL="0" indent="0">
              <a:buNone/>
            </a:pPr>
            <a:r>
              <a:rPr lang="en-IN" sz="3000" dirty="0" smtClean="0"/>
              <a:t>INTRODUCTION</a:t>
            </a:r>
            <a:endParaRPr lang="en-IN" sz="3000" dirty="0"/>
          </a:p>
        </p:txBody>
      </p:sp>
      <p:sp>
        <p:nvSpPr>
          <p:cNvPr id="3" name="Content Placeholder 2"/>
          <p:cNvSpPr>
            <a:spLocks noGrp="1"/>
          </p:cNvSpPr>
          <p:nvPr>
            <p:ph sz="quarter" idx="1"/>
          </p:nvPr>
        </p:nvSpPr>
        <p:spPr>
          <a:xfrm>
            <a:off x="323528" y="1700808"/>
            <a:ext cx="8568952" cy="4968552"/>
          </a:xfrm>
        </p:spPr>
        <p:txBody>
          <a:bodyPr>
            <a:normAutofit/>
          </a:bodyPr>
          <a:lstStyle/>
          <a:p>
            <a:r>
              <a:rPr lang="en-IN" dirty="0" smtClean="0"/>
              <a:t>Hypertension </a:t>
            </a:r>
            <a:r>
              <a:rPr lang="en-IN" dirty="0"/>
              <a:t>remains the most common, readily </a:t>
            </a:r>
            <a:r>
              <a:rPr lang="en-IN" dirty="0" smtClean="0"/>
              <a:t>identifiable, and </a:t>
            </a:r>
            <a:r>
              <a:rPr lang="en-IN" dirty="0"/>
              <a:t>reversible risk factor for myocardial infarction (MI), stroke, </a:t>
            </a:r>
            <a:r>
              <a:rPr lang="en-IN" dirty="0" smtClean="0"/>
              <a:t>heart failure</a:t>
            </a:r>
            <a:r>
              <a:rPr lang="en-IN" dirty="0"/>
              <a:t>, atrial fibrillation, aortic dissection, and peripheral </a:t>
            </a:r>
            <a:r>
              <a:rPr lang="en-IN" dirty="0" smtClean="0"/>
              <a:t>arterial disease.</a:t>
            </a:r>
          </a:p>
          <a:p>
            <a:endParaRPr lang="en-IN" dirty="0"/>
          </a:p>
          <a:p>
            <a:r>
              <a:rPr lang="en-IN" dirty="0"/>
              <a:t>The prevalence of </a:t>
            </a:r>
            <a:r>
              <a:rPr lang="en-IN" dirty="0" smtClean="0"/>
              <a:t>hypertension is </a:t>
            </a:r>
            <a:r>
              <a:rPr lang="en-IN" dirty="0"/>
              <a:t>increasing rapidly in developing countries, where poor </a:t>
            </a:r>
            <a:r>
              <a:rPr lang="en-IN" dirty="0" smtClean="0"/>
              <a:t>hypertension treatment </a:t>
            </a:r>
            <a:r>
              <a:rPr lang="en-IN" dirty="0"/>
              <a:t>and control contribute to the growing epidemic </a:t>
            </a:r>
            <a:r>
              <a:rPr lang="en-IN" dirty="0" smtClean="0"/>
              <a:t>of cardiovascular </a:t>
            </a:r>
            <a:r>
              <a:rPr lang="en-IN" dirty="0"/>
              <a:t>disease</a:t>
            </a:r>
          </a:p>
        </p:txBody>
      </p:sp>
    </p:spTree>
    <p:extLst>
      <p:ext uri="{BB962C8B-B14F-4D97-AF65-F5344CB8AC3E}">
        <p14:creationId xmlns:p14="http://schemas.microsoft.com/office/powerpoint/2010/main" val="3026091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shyam\Desktop\hypertension\htn pic dt 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520" y="116632"/>
            <a:ext cx="925252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9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1440"/>
            <a:ext cx="8708504" cy="2583160"/>
          </a:xfrm>
        </p:spPr>
        <p:txBody>
          <a:bodyPr>
            <a:noAutofit/>
          </a:bodyPr>
          <a:lstStyle/>
          <a:p>
            <a:r>
              <a:rPr lang="en-IN" sz="3000" dirty="0" smtClean="0">
                <a:latin typeface="+mn-lt"/>
              </a:rPr>
              <a:t/>
            </a:r>
            <a:br>
              <a:rPr lang="en-IN" sz="3000" dirty="0" smtClean="0">
                <a:latin typeface="+mn-lt"/>
              </a:rPr>
            </a:br>
            <a:r>
              <a:rPr lang="en-IN" sz="3000" dirty="0">
                <a:latin typeface="+mn-lt"/>
              </a:rPr>
              <a:t/>
            </a:r>
            <a:br>
              <a:rPr lang="en-IN" sz="3000" dirty="0">
                <a:latin typeface="+mn-lt"/>
              </a:rPr>
            </a:br>
            <a:r>
              <a:rPr lang="en-IN" sz="3000" dirty="0" smtClean="0">
                <a:latin typeface="+mn-lt"/>
              </a:rPr>
              <a:t/>
            </a:r>
            <a:br>
              <a:rPr lang="en-IN" sz="3000" dirty="0" smtClean="0">
                <a:latin typeface="+mn-lt"/>
              </a:rPr>
            </a:br>
            <a:r>
              <a:rPr lang="en-IN" sz="3000" dirty="0">
                <a:latin typeface="+mn-lt"/>
              </a:rPr>
              <a:t/>
            </a:r>
            <a:br>
              <a:rPr lang="en-IN" sz="3000" dirty="0">
                <a:latin typeface="+mn-lt"/>
              </a:rPr>
            </a:br>
            <a:r>
              <a:rPr lang="en-IN" sz="3000" dirty="0" smtClean="0">
                <a:latin typeface="+mn-lt"/>
              </a:rPr>
              <a:t/>
            </a:r>
            <a:br>
              <a:rPr lang="en-IN" sz="3000" dirty="0" smtClean="0">
                <a:latin typeface="+mn-lt"/>
              </a:rPr>
            </a:br>
            <a:r>
              <a:rPr lang="en-IN" sz="3000" dirty="0">
                <a:latin typeface="+mn-lt"/>
              </a:rPr>
              <a:t/>
            </a:r>
            <a:br>
              <a:rPr lang="en-IN" sz="3000" dirty="0">
                <a:latin typeface="+mn-lt"/>
              </a:rPr>
            </a:br>
            <a:r>
              <a:rPr lang="en-IN" sz="3000" dirty="0" smtClean="0">
                <a:latin typeface="+mn-lt"/>
              </a:rPr>
              <a:t/>
            </a:r>
            <a:br>
              <a:rPr lang="en-IN" sz="3000" dirty="0" smtClean="0">
                <a:latin typeface="+mn-lt"/>
              </a:rPr>
            </a:br>
            <a:r>
              <a:rPr lang="en-IN" sz="3000" dirty="0">
                <a:latin typeface="+mn-lt"/>
              </a:rPr>
              <a:t/>
            </a:r>
            <a:br>
              <a:rPr lang="en-IN" sz="3000" dirty="0">
                <a:latin typeface="+mn-lt"/>
              </a:rPr>
            </a:br>
            <a:r>
              <a:rPr lang="en-IN" sz="3000" dirty="0" smtClean="0">
                <a:latin typeface="+mn-lt"/>
              </a:rPr>
              <a:t/>
            </a:r>
            <a:br>
              <a:rPr lang="en-IN" sz="3000" dirty="0" smtClean="0">
                <a:latin typeface="+mn-lt"/>
              </a:rPr>
            </a:br>
            <a:r>
              <a:rPr lang="en-IN" sz="3000" dirty="0">
                <a:latin typeface="+mn-lt"/>
              </a:rPr>
              <a:t/>
            </a:r>
            <a:br>
              <a:rPr lang="en-IN" sz="3000" dirty="0">
                <a:latin typeface="+mn-lt"/>
              </a:rPr>
            </a:br>
            <a:r>
              <a:rPr lang="en-IN" sz="3000" dirty="0">
                <a:latin typeface="+mn-lt"/>
              </a:rPr>
              <a:t/>
            </a:r>
            <a:br>
              <a:rPr lang="en-IN" sz="3000" dirty="0">
                <a:latin typeface="+mn-lt"/>
              </a:rPr>
            </a:br>
            <a:r>
              <a:rPr lang="en-IN" sz="3000" dirty="0">
                <a:solidFill>
                  <a:schemeClr val="tx1"/>
                </a:solidFill>
                <a:latin typeface="+mn-lt"/>
              </a:rPr>
              <a:t>The Renal–Body Fluid Feedback Mechanism for Long-Term Blood Pressure Regulation</a:t>
            </a:r>
            <a:br>
              <a:rPr lang="en-IN" sz="3000" dirty="0">
                <a:solidFill>
                  <a:schemeClr val="tx1"/>
                </a:solidFill>
                <a:latin typeface="+mn-lt"/>
              </a:rPr>
            </a:br>
            <a:r>
              <a:rPr lang="en-IN" sz="3000" dirty="0">
                <a:solidFill>
                  <a:schemeClr val="tx1"/>
                </a:solidFill>
                <a:latin typeface="+mn-lt"/>
              </a:rPr>
              <a:t/>
            </a:r>
            <a:br>
              <a:rPr lang="en-IN" sz="3000" dirty="0">
                <a:solidFill>
                  <a:schemeClr val="tx1"/>
                </a:solidFill>
                <a:latin typeface="+mn-lt"/>
              </a:rPr>
            </a:br>
            <a:endParaRPr lang="en-IN" sz="3000" dirty="0">
              <a:solidFill>
                <a:schemeClr val="tx1"/>
              </a:solidFill>
              <a:latin typeface="+mn-lt"/>
            </a:endParaRPr>
          </a:p>
        </p:txBody>
      </p:sp>
      <p:sp>
        <p:nvSpPr>
          <p:cNvPr id="3" name="Content Placeholder 2"/>
          <p:cNvSpPr>
            <a:spLocks noGrp="1"/>
          </p:cNvSpPr>
          <p:nvPr>
            <p:ph sz="quarter" idx="1"/>
          </p:nvPr>
        </p:nvSpPr>
        <p:spPr>
          <a:xfrm>
            <a:off x="107504" y="1196752"/>
            <a:ext cx="8852520" cy="5868144"/>
          </a:xfrm>
        </p:spPr>
        <p:txBody>
          <a:bodyPr/>
          <a:lstStyle/>
          <a:p>
            <a:r>
              <a:rPr lang="en-IN" dirty="0" smtClean="0"/>
              <a:t>A key mechanism for regulating salt and water balance is pressure </a:t>
            </a:r>
            <a:r>
              <a:rPr lang="en-IN" dirty="0" err="1" smtClean="0"/>
              <a:t>natriuresis</a:t>
            </a:r>
            <a:r>
              <a:rPr lang="en-IN" dirty="0" smtClean="0"/>
              <a:t> and </a:t>
            </a:r>
            <a:r>
              <a:rPr lang="en-IN" dirty="0" err="1" smtClean="0"/>
              <a:t>diuresis</a:t>
            </a:r>
            <a:r>
              <a:rPr lang="en-IN" dirty="0" smtClean="0"/>
              <a:t>, the effect of increased blood pressure to raise sodium and water excretion.</a:t>
            </a:r>
          </a:p>
          <a:p>
            <a:endParaRPr lang="en-US" dirty="0" smtClean="0"/>
          </a:p>
          <a:p>
            <a:r>
              <a:rPr lang="en-IN" dirty="0" smtClean="0"/>
              <a:t>As long as fluid excretion exceeds fluid intake, extracellular fluid volume will continue to decrease, reducing venous return and cardiac output until blood pressure returns to normal and fluid balance is </a:t>
            </a:r>
            <a:r>
              <a:rPr lang="en-IN" dirty="0" err="1" smtClean="0"/>
              <a:t>reestablished</a:t>
            </a:r>
            <a:r>
              <a:rPr lang="en-IN" dirty="0" smtClean="0"/>
              <a:t>.</a:t>
            </a:r>
          </a:p>
          <a:p>
            <a:endParaRPr lang="en-US" dirty="0"/>
          </a:p>
          <a:p>
            <a:r>
              <a:rPr lang="en-IN" dirty="0" smtClean="0"/>
              <a:t>Various hormonal and neural control systems can amplify or blunt the basic effects of blood pressure on sodium and water excretion like </a:t>
            </a:r>
            <a:r>
              <a:rPr lang="en-IN" dirty="0" err="1" smtClean="0"/>
              <a:t>Ang</a:t>
            </a:r>
            <a:r>
              <a:rPr lang="en-IN" dirty="0" smtClean="0"/>
              <a:t> II and </a:t>
            </a:r>
            <a:r>
              <a:rPr lang="en-IN" dirty="0" err="1" smtClean="0"/>
              <a:t>aldosterone</a:t>
            </a:r>
            <a:r>
              <a:rPr lang="en-IN" smtClean="0"/>
              <a:t>.</a:t>
            </a:r>
            <a:endParaRPr lang="en-US" dirty="0" smtClean="0"/>
          </a:p>
        </p:txBody>
      </p:sp>
    </p:spTree>
    <p:extLst>
      <p:ext uri="{BB962C8B-B14F-4D97-AF65-F5344CB8AC3E}">
        <p14:creationId xmlns:p14="http://schemas.microsoft.com/office/powerpoint/2010/main" val="395466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036496" cy="6858000"/>
          </a:xfrm>
        </p:spPr>
        <p:txBody>
          <a:bodyPr>
            <a:normAutofit/>
          </a:bodyPr>
          <a:lstStyle/>
          <a:p>
            <a:pPr marL="45720" indent="0">
              <a:buNone/>
            </a:pPr>
            <a:endParaRPr lang="en-IN" sz="3000" b="1" dirty="0" smtClean="0"/>
          </a:p>
          <a:p>
            <a:pPr marL="45720" indent="0">
              <a:buNone/>
            </a:pPr>
            <a:r>
              <a:rPr lang="en-IN" sz="3000" b="1" dirty="0" err="1" smtClean="0"/>
              <a:t>Neurohumoral</a:t>
            </a:r>
            <a:r>
              <a:rPr lang="en-IN" sz="3000" b="1" dirty="0" smtClean="0"/>
              <a:t> </a:t>
            </a:r>
            <a:r>
              <a:rPr lang="en-IN" sz="3000" b="1" dirty="0"/>
              <a:t>Mechanisms of </a:t>
            </a:r>
            <a:r>
              <a:rPr lang="en-IN" sz="3000" b="1" dirty="0" smtClean="0"/>
              <a:t>Hypertension</a:t>
            </a:r>
          </a:p>
          <a:p>
            <a:pPr marL="45720" indent="0">
              <a:buNone/>
            </a:pPr>
            <a:endParaRPr lang="en-IN" sz="3000" b="1" dirty="0" smtClean="0"/>
          </a:p>
          <a:p>
            <a:pPr marL="502920" indent="-457200"/>
            <a:r>
              <a:rPr lang="en-IN" dirty="0"/>
              <a:t>The Sympathetic Nervous </a:t>
            </a:r>
            <a:r>
              <a:rPr lang="en-IN" dirty="0" smtClean="0"/>
              <a:t>System</a:t>
            </a:r>
          </a:p>
          <a:p>
            <a:pPr marL="45720" indent="0">
              <a:buNone/>
            </a:pPr>
            <a:endParaRPr lang="en-IN" dirty="0" smtClean="0"/>
          </a:p>
          <a:p>
            <a:pPr marL="502920" indent="-457200"/>
            <a:r>
              <a:rPr lang="en-IN" dirty="0"/>
              <a:t>Baroreceptor Reflexes in </a:t>
            </a:r>
            <a:r>
              <a:rPr lang="en-IN" dirty="0" smtClean="0"/>
              <a:t>Hypertension.</a:t>
            </a:r>
          </a:p>
          <a:p>
            <a:pPr marL="45720" indent="0">
              <a:buNone/>
            </a:pPr>
            <a:endParaRPr lang="en-IN" dirty="0" smtClean="0"/>
          </a:p>
          <a:p>
            <a:pPr marL="502920" indent="-457200"/>
            <a:r>
              <a:rPr lang="en-IN" dirty="0"/>
              <a:t>Obesity</a:t>
            </a:r>
          </a:p>
          <a:p>
            <a:pPr marL="502920" indent="-457200"/>
            <a:endParaRPr lang="en-IN" dirty="0"/>
          </a:p>
          <a:p>
            <a:pPr marL="502920" indent="-457200"/>
            <a:endParaRPr lang="en-IN" dirty="0" smtClean="0"/>
          </a:p>
          <a:p>
            <a:pPr marL="502920" indent="-457200"/>
            <a:endParaRPr lang="en-IN" dirty="0" smtClean="0"/>
          </a:p>
          <a:p>
            <a:pPr marL="45720" indent="0">
              <a:buNone/>
            </a:pPr>
            <a:endParaRPr lang="en-IN" dirty="0" smtClean="0"/>
          </a:p>
          <a:p>
            <a:pPr marL="45720" indent="0">
              <a:buNone/>
            </a:pPr>
            <a:endParaRPr lang="en-IN" dirty="0"/>
          </a:p>
          <a:p>
            <a:endParaRPr lang="en-IN" dirty="0"/>
          </a:p>
        </p:txBody>
      </p:sp>
    </p:spTree>
    <p:extLst>
      <p:ext uri="{BB962C8B-B14F-4D97-AF65-F5344CB8AC3E}">
        <p14:creationId xmlns:p14="http://schemas.microsoft.com/office/powerpoint/2010/main" val="4203443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424936" cy="6408712"/>
          </a:xfrm>
        </p:spPr>
        <p:txBody>
          <a:bodyPr>
            <a:normAutofit lnSpcReduction="10000"/>
          </a:bodyPr>
          <a:lstStyle/>
          <a:p>
            <a:r>
              <a:rPr lang="en-IN" dirty="0"/>
              <a:t>In hypertension, the baroreceptors reset to defend a higher level </a:t>
            </a:r>
            <a:r>
              <a:rPr lang="en-IN" dirty="0" smtClean="0"/>
              <a:t>of blood </a:t>
            </a:r>
            <a:r>
              <a:rPr lang="en-IN" dirty="0"/>
              <a:t>pressure</a:t>
            </a:r>
            <a:r>
              <a:rPr lang="en-IN" dirty="0" smtClean="0"/>
              <a:t>.</a:t>
            </a:r>
          </a:p>
          <a:p>
            <a:pPr marL="45720" indent="0">
              <a:buNone/>
            </a:pPr>
            <a:endParaRPr lang="en-IN" dirty="0"/>
          </a:p>
          <a:p>
            <a:r>
              <a:rPr lang="en-IN" dirty="0"/>
              <a:t>Baro reflex control of sinus node function is </a:t>
            </a:r>
            <a:r>
              <a:rPr lang="en-IN" dirty="0" smtClean="0"/>
              <a:t>abnormal even </a:t>
            </a:r>
            <a:r>
              <a:rPr lang="en-IN" dirty="0"/>
              <a:t>in mild hypertension, but baro reflex control of systemic vascular resistance and blood pressure is well preserved until diastolic function is </a:t>
            </a:r>
            <a:r>
              <a:rPr lang="en-IN" dirty="0" smtClean="0"/>
              <a:t>impaired.</a:t>
            </a:r>
          </a:p>
          <a:p>
            <a:endParaRPr lang="en-IN" dirty="0"/>
          </a:p>
          <a:p>
            <a:r>
              <a:rPr lang="en-IN" dirty="0"/>
              <a:t>Partial baroreceptor </a:t>
            </a:r>
            <a:r>
              <a:rPr lang="en-IN" dirty="0" smtClean="0"/>
              <a:t>dysfunction is </a:t>
            </a:r>
            <a:r>
              <a:rPr lang="en-IN" dirty="0"/>
              <a:t>common in elderly hypertensive </a:t>
            </a:r>
            <a:r>
              <a:rPr lang="en-IN" dirty="0" smtClean="0"/>
              <a:t>patients – orthostatic hypotension</a:t>
            </a:r>
            <a:r>
              <a:rPr lang="en-IN" dirty="0"/>
              <a:t>, supine hypertension, and </a:t>
            </a:r>
            <a:r>
              <a:rPr lang="en-IN" dirty="0" smtClean="0"/>
              <a:t>symptomatic postprandial hypotension</a:t>
            </a:r>
            <a:endParaRPr lang="en-IN" dirty="0"/>
          </a:p>
          <a:p>
            <a:pPr marL="45720" indent="0">
              <a:buNone/>
            </a:pPr>
            <a:endParaRPr lang="en-IN" dirty="0" smtClean="0"/>
          </a:p>
          <a:p>
            <a:r>
              <a:rPr lang="en-IN" dirty="0"/>
              <a:t>Rheos </a:t>
            </a:r>
            <a:r>
              <a:rPr lang="en-IN" dirty="0" smtClean="0"/>
              <a:t>system- </a:t>
            </a:r>
            <a:r>
              <a:rPr lang="en-IN" b="1" dirty="0" smtClean="0"/>
              <a:t>RHEOS</a:t>
            </a:r>
            <a:r>
              <a:rPr lang="en-IN" dirty="0"/>
              <a:t> trial There were no group </a:t>
            </a:r>
            <a:r>
              <a:rPr lang="en-IN" dirty="0" smtClean="0"/>
              <a:t>differences at </a:t>
            </a:r>
            <a:r>
              <a:rPr lang="en-IN" dirty="0"/>
              <a:t>6 or 12 months in the </a:t>
            </a:r>
            <a:r>
              <a:rPr lang="en-IN" dirty="0" smtClean="0"/>
              <a:t>co primary </a:t>
            </a:r>
            <a:r>
              <a:rPr lang="en-IN" dirty="0"/>
              <a:t>endpoints of percentage </a:t>
            </a:r>
            <a:r>
              <a:rPr lang="en-IN" dirty="0" smtClean="0"/>
              <a:t>of subjects </a:t>
            </a:r>
            <a:r>
              <a:rPr lang="en-IN" dirty="0"/>
              <a:t>in whom systolic blood pressure decreased by at </a:t>
            </a:r>
            <a:r>
              <a:rPr lang="en-IN" dirty="0" smtClean="0"/>
              <a:t>least 10 </a:t>
            </a:r>
            <a:r>
              <a:rPr lang="en-IN" dirty="0"/>
              <a:t>mm Hg </a:t>
            </a:r>
          </a:p>
          <a:p>
            <a:endParaRPr lang="en-IN" dirty="0"/>
          </a:p>
          <a:p>
            <a:endParaRPr lang="en-IN" dirty="0"/>
          </a:p>
        </p:txBody>
      </p:sp>
    </p:spTree>
    <p:extLst>
      <p:ext uri="{BB962C8B-B14F-4D97-AF65-F5344CB8AC3E}">
        <p14:creationId xmlns:p14="http://schemas.microsoft.com/office/powerpoint/2010/main" val="46584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624736"/>
          </a:xfrm>
        </p:spPr>
        <p:txBody>
          <a:bodyPr/>
          <a:lstStyle/>
          <a:p>
            <a:endParaRPr lang="en-IN" dirty="0" smtClean="0"/>
          </a:p>
          <a:p>
            <a:r>
              <a:rPr lang="en-IN" dirty="0" smtClean="0"/>
              <a:t>Renal </a:t>
            </a:r>
            <a:r>
              <a:rPr lang="en-IN" dirty="0"/>
              <a:t>sympathetic nerves cause renal vasoconstriction and vascular hypertrophy via alpha-1 </a:t>
            </a:r>
            <a:r>
              <a:rPr lang="en-IN" dirty="0" smtClean="0"/>
              <a:t>receptors.</a:t>
            </a:r>
          </a:p>
          <a:p>
            <a:endParaRPr lang="en-IN" dirty="0"/>
          </a:p>
          <a:p>
            <a:r>
              <a:rPr lang="en-IN" dirty="0"/>
              <a:t>Stimulate renin release via </a:t>
            </a:r>
            <a:r>
              <a:rPr lang="en-IN" dirty="0" smtClean="0"/>
              <a:t>beta-1receptors.</a:t>
            </a:r>
          </a:p>
          <a:p>
            <a:pPr marL="0" indent="0">
              <a:buNone/>
            </a:pPr>
            <a:endParaRPr lang="en-IN" dirty="0"/>
          </a:p>
          <a:p>
            <a:r>
              <a:rPr lang="en-IN" dirty="0"/>
              <a:t>Enhance renal sodium and water reabsorption via alpha-1 receptors</a:t>
            </a:r>
            <a:r>
              <a:rPr lang="en-IN" dirty="0" smtClean="0"/>
              <a:t>.</a:t>
            </a:r>
          </a:p>
          <a:p>
            <a:pPr marL="0" indent="0">
              <a:buNone/>
            </a:pPr>
            <a:endParaRPr lang="en-IN" dirty="0"/>
          </a:p>
          <a:p>
            <a:r>
              <a:rPr lang="en-IN" dirty="0"/>
              <a:t>Catheter based renal </a:t>
            </a:r>
            <a:r>
              <a:rPr lang="en-IN" dirty="0" smtClean="0"/>
              <a:t>denervation.</a:t>
            </a:r>
          </a:p>
          <a:p>
            <a:pPr marL="0" indent="0">
              <a:buNone/>
            </a:pPr>
            <a:endParaRPr lang="en-IN" dirty="0"/>
          </a:p>
          <a:p>
            <a:r>
              <a:rPr lang="en-IN" dirty="0"/>
              <a:t>SIMPLICITY –I, 2,3 trials.</a:t>
            </a:r>
          </a:p>
          <a:p>
            <a:endParaRPr lang="en-IN" dirty="0"/>
          </a:p>
        </p:txBody>
      </p:sp>
    </p:spTree>
    <p:extLst>
      <p:ext uri="{BB962C8B-B14F-4D97-AF65-F5344CB8AC3E}">
        <p14:creationId xmlns:p14="http://schemas.microsoft.com/office/powerpoint/2010/main" val="315349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8507288" cy="6336704"/>
          </a:xfrm>
        </p:spPr>
        <p:txBody>
          <a:bodyPr>
            <a:normAutofit/>
          </a:bodyPr>
          <a:lstStyle/>
          <a:p>
            <a:pPr marL="0" indent="0">
              <a:buNone/>
            </a:pPr>
            <a:r>
              <a:rPr lang="en-IN" b="1" dirty="0"/>
              <a:t>The Sympathetic Nervous </a:t>
            </a:r>
            <a:r>
              <a:rPr lang="en-IN" b="1" dirty="0" smtClean="0"/>
              <a:t>System</a:t>
            </a:r>
          </a:p>
          <a:p>
            <a:pPr marL="0" indent="0">
              <a:buNone/>
            </a:pPr>
            <a:endParaRPr lang="en-IN" b="1" dirty="0" smtClean="0"/>
          </a:p>
          <a:p>
            <a:r>
              <a:rPr lang="en-IN" dirty="0" smtClean="0"/>
              <a:t>Changes </a:t>
            </a:r>
            <a:r>
              <a:rPr lang="en-IN" dirty="0"/>
              <a:t>in SNS activity, caused by various reflex mechanisms, CNS ischemia, or by activation of higher </a:t>
            </a:r>
            <a:r>
              <a:rPr lang="en-IN" dirty="0" err="1"/>
              <a:t>centers</a:t>
            </a:r>
            <a:r>
              <a:rPr lang="en-IN" dirty="0"/>
              <a:t> in the brain, provide powerful and rapid, moment-to-moment regulation of blood </a:t>
            </a:r>
            <a:r>
              <a:rPr lang="en-IN" dirty="0" smtClean="0"/>
              <a:t>pressure.</a:t>
            </a:r>
          </a:p>
          <a:p>
            <a:endParaRPr lang="en-IN" dirty="0"/>
          </a:p>
          <a:p>
            <a:r>
              <a:rPr lang="en-IN" dirty="0" smtClean="0"/>
              <a:t>Activation </a:t>
            </a:r>
            <a:r>
              <a:rPr lang="en-IN" dirty="0"/>
              <a:t>of the renal sympathetic </a:t>
            </a:r>
            <a:r>
              <a:rPr lang="en-IN" dirty="0" smtClean="0"/>
              <a:t>nerves.</a:t>
            </a:r>
          </a:p>
          <a:p>
            <a:r>
              <a:rPr lang="en-IN" dirty="0" smtClean="0"/>
              <a:t>Increased </a:t>
            </a:r>
            <a:r>
              <a:rPr lang="en-IN" dirty="0"/>
              <a:t>renin secretion, and impaired renal pressure </a:t>
            </a:r>
            <a:r>
              <a:rPr lang="en-IN" dirty="0" err="1"/>
              <a:t>natriuresis</a:t>
            </a:r>
            <a:endParaRPr lang="en-IN" dirty="0"/>
          </a:p>
          <a:p>
            <a:r>
              <a:rPr lang="en-IN" dirty="0"/>
              <a:t>Increased heart rate and cardiac output, plasma and urinary norepinephrine levels. regional norepinephrine spill over.</a:t>
            </a:r>
          </a:p>
          <a:p>
            <a:endParaRPr lang="en-IN" dirty="0"/>
          </a:p>
        </p:txBody>
      </p:sp>
    </p:spTree>
    <p:extLst>
      <p:ext uri="{BB962C8B-B14F-4D97-AF65-F5344CB8AC3E}">
        <p14:creationId xmlns:p14="http://schemas.microsoft.com/office/powerpoint/2010/main" val="374001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856984" cy="6552728"/>
          </a:xfrm>
        </p:spPr>
        <p:txBody>
          <a:bodyPr/>
          <a:lstStyle/>
          <a:p>
            <a:r>
              <a:rPr lang="en-IN" dirty="0"/>
              <a:t> peripheral postganglionic sympathetic nerve firing (determined by microelectrode Recordings).</a:t>
            </a:r>
          </a:p>
          <a:p>
            <a:endParaRPr lang="en-IN" dirty="0"/>
          </a:p>
          <a:p>
            <a:r>
              <a:rPr lang="en-IN" dirty="0"/>
              <a:t>Alpha-adrenergic receptor–mediated vasoconstrictor tone in the peripheral circulation.</a:t>
            </a:r>
          </a:p>
          <a:p>
            <a:endParaRPr lang="en-IN" dirty="0"/>
          </a:p>
          <a:p>
            <a:endParaRPr lang="en-IN" dirty="0"/>
          </a:p>
        </p:txBody>
      </p:sp>
    </p:spTree>
    <p:extLst>
      <p:ext uri="{BB962C8B-B14F-4D97-AF65-F5344CB8AC3E}">
        <p14:creationId xmlns:p14="http://schemas.microsoft.com/office/powerpoint/2010/main" val="2144498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0"/>
            <a:ext cx="8928992" cy="6858000"/>
          </a:xfrm>
        </p:spPr>
        <p:txBody>
          <a:bodyPr/>
          <a:lstStyle/>
          <a:p>
            <a:pPr marL="0" indent="0">
              <a:buNone/>
            </a:pPr>
            <a:r>
              <a:rPr lang="en-IN" b="1" dirty="0"/>
              <a:t>Role of </a:t>
            </a:r>
            <a:r>
              <a:rPr lang="en-IN" b="1" dirty="0" smtClean="0"/>
              <a:t>Baroreceptor </a:t>
            </a:r>
            <a:r>
              <a:rPr lang="en-IN" b="1" dirty="0"/>
              <a:t>Reflexes in </a:t>
            </a:r>
            <a:r>
              <a:rPr lang="en-IN" b="1" dirty="0" smtClean="0"/>
              <a:t>Hypertension</a:t>
            </a:r>
          </a:p>
          <a:p>
            <a:pPr marL="0" indent="0">
              <a:buNone/>
            </a:pPr>
            <a:endParaRPr lang="en-IN" b="1" dirty="0" smtClean="0"/>
          </a:p>
          <a:p>
            <a:r>
              <a:rPr lang="en-IN" dirty="0" smtClean="0"/>
              <a:t>Helps </a:t>
            </a:r>
            <a:r>
              <a:rPr lang="en-IN" dirty="0"/>
              <a:t>in buffering moment-to-moment changes in blood pressure </a:t>
            </a:r>
            <a:r>
              <a:rPr lang="en-IN" dirty="0" smtClean="0"/>
              <a:t>.</a:t>
            </a:r>
          </a:p>
          <a:p>
            <a:r>
              <a:rPr lang="en-IN" dirty="0" smtClean="0"/>
              <a:t>Powerful </a:t>
            </a:r>
            <a:r>
              <a:rPr lang="en-IN" dirty="0"/>
              <a:t>means for moment-to-moment regulation of </a:t>
            </a:r>
            <a:r>
              <a:rPr lang="en-IN" dirty="0" smtClean="0"/>
              <a:t>arterial pressure.</a:t>
            </a:r>
          </a:p>
          <a:p>
            <a:endParaRPr lang="en-IN" dirty="0" smtClean="0"/>
          </a:p>
          <a:p>
            <a:r>
              <a:rPr lang="en-IN" dirty="0"/>
              <a:t>With prolonged increases in arterial pressure, the </a:t>
            </a:r>
            <a:r>
              <a:rPr lang="en-IN" dirty="0" err="1" smtClean="0"/>
              <a:t>baro</a:t>
            </a:r>
            <a:r>
              <a:rPr lang="en-IN" dirty="0" smtClean="0"/>
              <a:t> reflexes </a:t>
            </a:r>
            <a:r>
              <a:rPr lang="en-IN" dirty="0"/>
              <a:t>may contribute to reductions in renal sympathetic activity and promote sodium and water </a:t>
            </a:r>
            <a:r>
              <a:rPr lang="en-IN" dirty="0" smtClean="0"/>
              <a:t>excretion.</a:t>
            </a:r>
          </a:p>
          <a:p>
            <a:endParaRPr lang="en-IN" dirty="0"/>
          </a:p>
          <a:p>
            <a:r>
              <a:rPr lang="en-IN" dirty="0" smtClean="0"/>
              <a:t>Impairment </a:t>
            </a:r>
            <a:r>
              <a:rPr lang="en-IN" dirty="0"/>
              <a:t>of </a:t>
            </a:r>
            <a:r>
              <a:rPr lang="en-IN" dirty="0" err="1" smtClean="0"/>
              <a:t>baro</a:t>
            </a:r>
            <a:r>
              <a:rPr lang="en-IN" dirty="0" smtClean="0"/>
              <a:t> reflexes </a:t>
            </a:r>
            <a:r>
              <a:rPr lang="en-IN" dirty="0"/>
              <a:t>may cause increased </a:t>
            </a:r>
            <a:r>
              <a:rPr lang="en-IN" dirty="0" err="1"/>
              <a:t>lability</a:t>
            </a:r>
            <a:r>
              <a:rPr lang="en-IN" dirty="0"/>
              <a:t> of blood pressure in hypertension and may fail to attenuate the increase in blood pressure</a:t>
            </a:r>
          </a:p>
        </p:txBody>
      </p:sp>
    </p:spTree>
    <p:extLst>
      <p:ext uri="{BB962C8B-B14F-4D97-AF65-F5344CB8AC3E}">
        <p14:creationId xmlns:p14="http://schemas.microsoft.com/office/powerpoint/2010/main" val="383661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624736"/>
          </a:xfrm>
        </p:spPr>
        <p:txBody>
          <a:bodyPr>
            <a:normAutofit/>
          </a:bodyPr>
          <a:lstStyle/>
          <a:p>
            <a:r>
              <a:rPr lang="en-IN" dirty="0"/>
              <a:t>Acute physiologic stresses, including pain, exercise, exposure to cold, and mental stress, can all lead to increased SNS activity and transient </a:t>
            </a:r>
            <a:r>
              <a:rPr lang="en-IN" dirty="0" smtClean="0"/>
              <a:t>hypertension.</a:t>
            </a:r>
          </a:p>
          <a:p>
            <a:pPr marL="0" indent="0">
              <a:buNone/>
            </a:pPr>
            <a:endParaRPr lang="en-IN" dirty="0" smtClean="0"/>
          </a:p>
          <a:p>
            <a:pPr marL="0" indent="0">
              <a:buNone/>
            </a:pPr>
            <a:endParaRPr lang="en-IN" dirty="0"/>
          </a:p>
          <a:p>
            <a:pPr marL="0" indent="0">
              <a:buNone/>
            </a:pPr>
            <a:r>
              <a:rPr lang="en-IN" dirty="0"/>
              <a:t> </a:t>
            </a:r>
            <a:r>
              <a:rPr lang="en-IN" dirty="0" smtClean="0"/>
              <a:t>  </a:t>
            </a:r>
            <a:r>
              <a:rPr lang="en-IN" sz="3000" b="1" dirty="0" smtClean="0"/>
              <a:t>Obesity </a:t>
            </a:r>
            <a:r>
              <a:rPr lang="en-IN" sz="3000" b="1" dirty="0"/>
              <a:t>related hypertension</a:t>
            </a:r>
          </a:p>
          <a:p>
            <a:endParaRPr lang="en-IN" dirty="0"/>
          </a:p>
          <a:p>
            <a:r>
              <a:rPr lang="en-IN" dirty="0"/>
              <a:t>With weight gain, reflex sympathetic activation may be an important.</a:t>
            </a:r>
          </a:p>
          <a:p>
            <a:endParaRPr lang="en-IN" dirty="0"/>
          </a:p>
          <a:p>
            <a:r>
              <a:rPr lang="en-IN" dirty="0"/>
              <a:t>compensation to burn fat, but at the expense of sympathetic over activity in target tissues (i.e., vascular smooth muscle and kidney) that produces hypertension. </a:t>
            </a:r>
          </a:p>
          <a:p>
            <a:endParaRPr lang="en-IN" dirty="0"/>
          </a:p>
        </p:txBody>
      </p:sp>
    </p:spTree>
    <p:extLst>
      <p:ext uri="{BB962C8B-B14F-4D97-AF65-F5344CB8AC3E}">
        <p14:creationId xmlns:p14="http://schemas.microsoft.com/office/powerpoint/2010/main" val="103895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endParaRPr lang="en-IN" dirty="0" smtClean="0"/>
          </a:p>
          <a:p>
            <a:r>
              <a:rPr lang="en-IN" dirty="0"/>
              <a:t>Fructose ingestion acutely causes more of a ‘white coat’ type of hypertension , it also causes </a:t>
            </a:r>
            <a:r>
              <a:rPr lang="en-IN" dirty="0" err="1"/>
              <a:t>microvascular</a:t>
            </a:r>
            <a:r>
              <a:rPr lang="en-IN" dirty="0"/>
              <a:t> disease and </a:t>
            </a:r>
            <a:r>
              <a:rPr lang="en-IN" dirty="0" err="1"/>
              <a:t>tubulo</a:t>
            </a:r>
            <a:r>
              <a:rPr lang="en-IN" dirty="0"/>
              <a:t> interstitial </a:t>
            </a:r>
            <a:r>
              <a:rPr lang="en-IN" dirty="0" smtClean="0"/>
              <a:t>inflammation.</a:t>
            </a:r>
          </a:p>
          <a:p>
            <a:pPr marL="0" indent="0">
              <a:buNone/>
            </a:pPr>
            <a:endParaRPr lang="en-IN" dirty="0" smtClean="0"/>
          </a:p>
          <a:p>
            <a:endParaRPr lang="en-IN" dirty="0"/>
          </a:p>
          <a:p>
            <a:r>
              <a:rPr lang="en-IN" dirty="0"/>
              <a:t>Fructose entry into cells is followed by unregulated phosphorylation by the enzyme </a:t>
            </a:r>
            <a:r>
              <a:rPr lang="en-IN" dirty="0" err="1"/>
              <a:t>fructo</a:t>
            </a:r>
            <a:r>
              <a:rPr lang="en-IN" dirty="0"/>
              <a:t> kinase, resulting in rapid adenosine triphosphate depletion, cell ischemia, and uric acid generation</a:t>
            </a:r>
            <a:r>
              <a:rPr lang="en-IN" dirty="0" smtClean="0"/>
              <a:t>.</a:t>
            </a:r>
          </a:p>
          <a:p>
            <a:pPr marL="0" indent="0">
              <a:buNone/>
            </a:pPr>
            <a:endParaRPr lang="en-IN" dirty="0"/>
          </a:p>
          <a:p>
            <a:endParaRPr lang="en-IN" dirty="0"/>
          </a:p>
          <a:p>
            <a:r>
              <a:rPr lang="en-IN" dirty="0" smtClean="0"/>
              <a:t>Chronic </a:t>
            </a:r>
            <a:r>
              <a:rPr lang="en-IN" dirty="0"/>
              <a:t>elevations in uric acid can inhibit endothelial function, activate the renin–angiotensin system, and cause blood pressure elevation in </a:t>
            </a:r>
            <a:r>
              <a:rPr lang="en-IN" dirty="0" smtClean="0"/>
              <a:t>animals.</a:t>
            </a:r>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3475814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836712"/>
            <a:ext cx="8352928" cy="5256584"/>
          </a:xfrm>
        </p:spPr>
        <p:txBody>
          <a:bodyPr>
            <a:normAutofit/>
          </a:bodyPr>
          <a:lstStyle/>
          <a:p>
            <a:r>
              <a:rPr lang="en-IN" dirty="0" smtClean="0"/>
              <a:t>The </a:t>
            </a:r>
            <a:r>
              <a:rPr lang="en-IN" dirty="0"/>
              <a:t>asymptomatic nature of this condition delays diagnosis. </a:t>
            </a:r>
            <a:r>
              <a:rPr lang="en-IN" dirty="0" smtClean="0"/>
              <a:t>Effective treatment </a:t>
            </a:r>
            <a:r>
              <a:rPr lang="en-IN" dirty="0"/>
              <a:t>requires continuity of care by a knowledgeable </a:t>
            </a:r>
            <a:r>
              <a:rPr lang="en-IN" dirty="0" smtClean="0"/>
              <a:t>clinician and </a:t>
            </a:r>
            <a:r>
              <a:rPr lang="en-IN" dirty="0"/>
              <a:t>frequent medical </a:t>
            </a:r>
            <a:r>
              <a:rPr lang="en-IN" dirty="0" smtClean="0"/>
              <a:t>check ups, which </a:t>
            </a:r>
            <a:r>
              <a:rPr lang="en-IN" dirty="0"/>
              <a:t>are less common in </a:t>
            </a:r>
            <a:r>
              <a:rPr lang="en-IN" dirty="0" smtClean="0"/>
              <a:t>men and </a:t>
            </a:r>
            <a:r>
              <a:rPr lang="en-IN" dirty="0"/>
              <a:t>in members of low-income minority </a:t>
            </a:r>
            <a:r>
              <a:rPr lang="en-IN" dirty="0" smtClean="0"/>
              <a:t>groups.</a:t>
            </a:r>
          </a:p>
          <a:p>
            <a:endParaRPr lang="en-IN" dirty="0"/>
          </a:p>
          <a:p>
            <a:r>
              <a:rPr lang="en-IN" dirty="0"/>
              <a:t>Treatment therefore remains empirical, often </a:t>
            </a:r>
            <a:r>
              <a:rPr lang="en-IN" dirty="0" smtClean="0"/>
              <a:t>requiring three </a:t>
            </a:r>
            <a:r>
              <a:rPr lang="en-IN" dirty="0"/>
              <a:t>or more pharmacologic agents with complementary </a:t>
            </a:r>
            <a:r>
              <a:rPr lang="en-IN" dirty="0" smtClean="0"/>
              <a:t>mechanisms of </a:t>
            </a:r>
            <a:r>
              <a:rPr lang="en-IN" dirty="0"/>
              <a:t>action along with lipid-lowering drugs, antiplatelet </a:t>
            </a:r>
            <a:r>
              <a:rPr lang="en-IN" dirty="0" smtClean="0"/>
              <a:t>drugs, and </a:t>
            </a:r>
            <a:r>
              <a:rPr lang="en-IN" dirty="0"/>
              <a:t>drugs for concomitant medical conditions such as diabetes</a:t>
            </a:r>
            <a:endParaRPr lang="en-IN" dirty="0" smtClean="0"/>
          </a:p>
          <a:p>
            <a:endParaRPr lang="en-IN" dirty="0"/>
          </a:p>
          <a:p>
            <a:endParaRPr lang="en-IN" dirty="0"/>
          </a:p>
        </p:txBody>
      </p:sp>
    </p:spTree>
    <p:extLst>
      <p:ext uri="{BB962C8B-B14F-4D97-AF65-F5344CB8AC3E}">
        <p14:creationId xmlns:p14="http://schemas.microsoft.com/office/powerpoint/2010/main" val="2059253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964488" cy="6408712"/>
          </a:xfrm>
        </p:spPr>
        <p:txBody>
          <a:bodyPr>
            <a:normAutofit/>
          </a:bodyPr>
          <a:lstStyle/>
          <a:p>
            <a:endParaRPr lang="en-IN" dirty="0" smtClean="0"/>
          </a:p>
          <a:p>
            <a:pPr marL="0" indent="0">
              <a:buNone/>
            </a:pPr>
            <a:endParaRPr lang="en-IN" dirty="0" smtClean="0"/>
          </a:p>
          <a:p>
            <a:endParaRPr lang="en-IN" dirty="0"/>
          </a:p>
          <a:p>
            <a:r>
              <a:rPr lang="en-IN" dirty="0" smtClean="0"/>
              <a:t>Fructose entry into cells is followed by unregulated phosphorylation by the enzyme </a:t>
            </a:r>
            <a:r>
              <a:rPr lang="en-IN" dirty="0" err="1" smtClean="0"/>
              <a:t>fructo</a:t>
            </a:r>
            <a:r>
              <a:rPr lang="en-IN" dirty="0" smtClean="0"/>
              <a:t> kinase, resulting in rapid adenosine triphosphate depletion, cell ischemia, and uric acid generation.</a:t>
            </a:r>
          </a:p>
          <a:p>
            <a:pPr marL="0" indent="0">
              <a:buNone/>
            </a:pPr>
            <a:endParaRPr lang="en-IN" dirty="0" smtClean="0"/>
          </a:p>
          <a:p>
            <a:endParaRPr lang="en-IN" dirty="0" smtClean="0"/>
          </a:p>
          <a:p>
            <a:r>
              <a:rPr lang="en-IN" dirty="0" smtClean="0"/>
              <a:t>chronic elevations in uric acid can inhibit endothelial function, activate the renin–angiotensin system, and cause blood pressure elevation in animals</a:t>
            </a:r>
          </a:p>
          <a:p>
            <a:endParaRPr lang="en-IN" dirty="0"/>
          </a:p>
        </p:txBody>
      </p:sp>
    </p:spTree>
    <p:extLst>
      <p:ext uri="{BB962C8B-B14F-4D97-AF65-F5344CB8AC3E}">
        <p14:creationId xmlns:p14="http://schemas.microsoft.com/office/powerpoint/2010/main" val="3810718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yam\Desktop\hypertension\pic htn 15.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95536" y="188640"/>
            <a:ext cx="849694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00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122" name="Picture 2" descr="C:\Users\shyam\Desktop\hypertension\pic htn 16.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07504" y="188640"/>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08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098" name="Picture 2" descr="C:\Users\shyam\Desktop\hypertension\F069_02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07504" y="260648"/>
            <a:ext cx="8928992"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639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descr="C:\Users\shyam\Desktop\hypertension\F069_018.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51520" y="116632"/>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75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036496" cy="6858000"/>
          </a:xfrm>
        </p:spPr>
        <p:txBody>
          <a:bodyPr>
            <a:normAutofit/>
          </a:bodyPr>
          <a:lstStyle/>
          <a:p>
            <a:pPr marL="45720" indent="0">
              <a:buNone/>
            </a:pPr>
            <a:r>
              <a:rPr lang="en-IN" sz="3000" b="1" dirty="0" smtClean="0"/>
              <a:t>Obstructive sleep apnoea</a:t>
            </a:r>
          </a:p>
          <a:p>
            <a:pPr marL="45720" indent="0">
              <a:buNone/>
            </a:pPr>
            <a:endParaRPr lang="en-IN" sz="3000" dirty="0" smtClean="0"/>
          </a:p>
          <a:p>
            <a:r>
              <a:rPr lang="en-IN" dirty="0"/>
              <a:t>With repeated arterial </a:t>
            </a:r>
            <a:r>
              <a:rPr lang="en-IN" dirty="0" smtClean="0"/>
              <a:t>desaturation during apnoea, </a:t>
            </a:r>
            <a:r>
              <a:rPr lang="en-IN" dirty="0"/>
              <a:t>activation of carotid body </a:t>
            </a:r>
            <a:r>
              <a:rPr lang="en-IN" dirty="0" smtClean="0"/>
              <a:t>chemoreceptors causes </a:t>
            </a:r>
            <a:r>
              <a:rPr lang="en-IN" dirty="0"/>
              <a:t>dramatic pressor episodes throughout the night and resets </a:t>
            </a:r>
            <a:r>
              <a:rPr lang="en-IN" dirty="0" smtClean="0"/>
              <a:t>the chemoreceptor </a:t>
            </a:r>
            <a:r>
              <a:rPr lang="en-IN" dirty="0"/>
              <a:t>reflex; daytime normoxia is misinterpreted </a:t>
            </a:r>
            <a:r>
              <a:rPr lang="en-IN" dirty="0" smtClean="0"/>
              <a:t>as hypoxia</a:t>
            </a:r>
            <a:r>
              <a:rPr lang="en-IN" dirty="0"/>
              <a:t>, producing sustained reflex sympathetic activation </a:t>
            </a:r>
            <a:r>
              <a:rPr lang="en-IN" dirty="0" smtClean="0"/>
              <a:t>and hypertension </a:t>
            </a:r>
            <a:r>
              <a:rPr lang="en-IN" dirty="0"/>
              <a:t>even during waking </a:t>
            </a:r>
            <a:r>
              <a:rPr lang="en-IN" dirty="0" smtClean="0"/>
              <a:t>hours.</a:t>
            </a:r>
          </a:p>
          <a:p>
            <a:endParaRPr lang="en-IN" dirty="0"/>
          </a:p>
          <a:p>
            <a:pPr marL="45720" indent="0">
              <a:buNone/>
            </a:pPr>
            <a:r>
              <a:rPr lang="en-IN" sz="3000" b="1" dirty="0" smtClean="0"/>
              <a:t>Renal mechanisms</a:t>
            </a:r>
          </a:p>
          <a:p>
            <a:pPr marL="45720" indent="0">
              <a:buNone/>
            </a:pPr>
            <a:endParaRPr lang="en-IN" sz="3000" dirty="0" smtClean="0"/>
          </a:p>
          <a:p>
            <a:r>
              <a:rPr lang="en-IN" dirty="0" smtClean="0"/>
              <a:t>Fundamental abnormality </a:t>
            </a:r>
            <a:r>
              <a:rPr lang="en-IN" dirty="0"/>
              <a:t>is an acquired or inherited defect in </a:t>
            </a:r>
            <a:r>
              <a:rPr lang="en-IN" dirty="0" smtClean="0"/>
              <a:t>the kidneys</a:t>
            </a:r>
            <a:r>
              <a:rPr lang="en-IN" dirty="0"/>
              <a:t>’ ability to excrete the excessive sodium load imposed by </a:t>
            </a:r>
            <a:r>
              <a:rPr lang="en-IN" dirty="0" smtClean="0"/>
              <a:t>a modern </a:t>
            </a:r>
            <a:r>
              <a:rPr lang="en-IN" dirty="0"/>
              <a:t>diet high in salt.</a:t>
            </a:r>
            <a:endParaRPr lang="en-IN" dirty="0" smtClean="0"/>
          </a:p>
          <a:p>
            <a:endParaRPr lang="en-IN" sz="3000" dirty="0"/>
          </a:p>
        </p:txBody>
      </p:sp>
    </p:spTree>
    <p:extLst>
      <p:ext uri="{BB962C8B-B14F-4D97-AF65-F5344CB8AC3E}">
        <p14:creationId xmlns:p14="http://schemas.microsoft.com/office/powerpoint/2010/main" val="3623538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260648"/>
            <a:ext cx="8784976" cy="6408712"/>
          </a:xfrm>
        </p:spPr>
        <p:txBody>
          <a:bodyPr>
            <a:normAutofit lnSpcReduction="10000"/>
          </a:bodyPr>
          <a:lstStyle/>
          <a:p>
            <a:endParaRPr lang="en-IN" dirty="0" smtClean="0"/>
          </a:p>
          <a:p>
            <a:r>
              <a:rPr lang="en-IN" dirty="0" smtClean="0"/>
              <a:t>Renal </a:t>
            </a:r>
            <a:r>
              <a:rPr lang="en-IN" dirty="0"/>
              <a:t>sodium </a:t>
            </a:r>
            <a:r>
              <a:rPr lang="en-IN" dirty="0" smtClean="0"/>
              <a:t>retention expands </a:t>
            </a:r>
            <a:r>
              <a:rPr lang="en-IN" dirty="0"/>
              <a:t>the plasma volume, increasing cardiac output and triggering </a:t>
            </a:r>
            <a:r>
              <a:rPr lang="en-IN" dirty="0" smtClean="0"/>
              <a:t>auto regulatory </a:t>
            </a:r>
            <a:r>
              <a:rPr lang="en-IN" dirty="0"/>
              <a:t>responses that increase </a:t>
            </a:r>
            <a:r>
              <a:rPr lang="en-IN" dirty="0" smtClean="0"/>
              <a:t>systemic vascular resistance.</a:t>
            </a:r>
          </a:p>
          <a:p>
            <a:endParaRPr lang="en-IN" dirty="0"/>
          </a:p>
          <a:p>
            <a:r>
              <a:rPr lang="en-IN" dirty="0"/>
              <a:t>In normotensive persons, blood pressure </a:t>
            </a:r>
            <a:r>
              <a:rPr lang="en-IN" dirty="0" smtClean="0"/>
              <a:t>elevation invokes </a:t>
            </a:r>
            <a:r>
              <a:rPr lang="en-IN" dirty="0"/>
              <a:t>an immediate increase in renal sodium </a:t>
            </a:r>
            <a:r>
              <a:rPr lang="en-IN" dirty="0" smtClean="0"/>
              <a:t>excretion to </a:t>
            </a:r>
            <a:r>
              <a:rPr lang="en-IN" dirty="0"/>
              <a:t>shrink plasma volume and to return blood </a:t>
            </a:r>
            <a:r>
              <a:rPr lang="en-IN" dirty="0" smtClean="0"/>
              <a:t>pressure to normal.</a:t>
            </a:r>
          </a:p>
          <a:p>
            <a:endParaRPr lang="en-IN" dirty="0"/>
          </a:p>
          <a:p>
            <a:r>
              <a:rPr lang="en-IN" dirty="0" smtClean="0"/>
              <a:t>Resetting of </a:t>
            </a:r>
            <a:r>
              <a:rPr lang="en-IN" dirty="0"/>
              <a:t>the </a:t>
            </a:r>
            <a:r>
              <a:rPr lang="en-IN" dirty="0" smtClean="0"/>
              <a:t>pressure-natriures is </a:t>
            </a:r>
            <a:r>
              <a:rPr lang="en-IN" dirty="0"/>
              <a:t>curve prevents </a:t>
            </a:r>
            <a:r>
              <a:rPr lang="en-IN" dirty="0" smtClean="0"/>
              <a:t>the return </a:t>
            </a:r>
            <a:r>
              <a:rPr lang="en-IN" dirty="0"/>
              <a:t>of blood pressure to normal, so that fluid </a:t>
            </a:r>
            <a:r>
              <a:rPr lang="en-IN" dirty="0" smtClean="0"/>
              <a:t>balance is </a:t>
            </a:r>
            <a:r>
              <a:rPr lang="en-IN" dirty="0"/>
              <a:t>maintained but at the expense of high blood pressure</a:t>
            </a:r>
            <a:r>
              <a:rPr lang="en-IN" dirty="0" smtClean="0"/>
              <a:t>.</a:t>
            </a:r>
          </a:p>
          <a:p>
            <a:endParaRPr lang="en-IN" dirty="0"/>
          </a:p>
          <a:p>
            <a:r>
              <a:rPr lang="en-IN" dirty="0"/>
              <a:t>It also leads to nocturia, one of the most </a:t>
            </a:r>
            <a:r>
              <a:rPr lang="en-IN" dirty="0" smtClean="0"/>
              <a:t>common and </a:t>
            </a:r>
            <a:r>
              <a:rPr lang="en-IN" dirty="0"/>
              <a:t>bothersome symptoms in patients with </a:t>
            </a:r>
            <a:r>
              <a:rPr lang="en-IN" dirty="0" smtClean="0"/>
              <a:t>uncontrolled hypertension</a:t>
            </a:r>
            <a:r>
              <a:rPr lang="en-IN" dirty="0"/>
              <a:t>.</a:t>
            </a:r>
          </a:p>
        </p:txBody>
      </p:sp>
    </p:spTree>
    <p:extLst>
      <p:ext uri="{BB962C8B-B14F-4D97-AF65-F5344CB8AC3E}">
        <p14:creationId xmlns:p14="http://schemas.microsoft.com/office/powerpoint/2010/main" val="802699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14290"/>
            <a:ext cx="8929718" cy="6429420"/>
          </a:xfrm>
        </p:spPr>
        <p:txBody>
          <a:bodyPr/>
          <a:lstStyle/>
          <a:p>
            <a:pPr>
              <a:buNone/>
            </a:pPr>
            <a:r>
              <a:rPr lang="en-IN" dirty="0" smtClean="0"/>
              <a:t>   </a:t>
            </a:r>
            <a:r>
              <a:rPr lang="en-IN" b="1" dirty="0" smtClean="0"/>
              <a:t>Generalized Increases in </a:t>
            </a:r>
            <a:r>
              <a:rPr lang="en-IN" b="1" dirty="0" err="1" smtClean="0"/>
              <a:t>Preglomerular</a:t>
            </a:r>
            <a:r>
              <a:rPr lang="en-IN" b="1" dirty="0" smtClean="0"/>
              <a:t> Resistance</a:t>
            </a:r>
          </a:p>
          <a:p>
            <a:pPr>
              <a:buNone/>
            </a:pPr>
            <a:endParaRPr lang="en-US" dirty="0" smtClean="0"/>
          </a:p>
          <a:p>
            <a:r>
              <a:rPr lang="en-IN" dirty="0" smtClean="0"/>
              <a:t>Suprarenal aortic </a:t>
            </a:r>
            <a:r>
              <a:rPr lang="en-IN" dirty="0" err="1" smtClean="0"/>
              <a:t>coarctation</a:t>
            </a:r>
            <a:r>
              <a:rPr lang="en-IN" dirty="0" smtClean="0"/>
              <a:t> or constriction of one of the renal arteries and removal of the </a:t>
            </a:r>
            <a:r>
              <a:rPr lang="en-IN" dirty="0" err="1" smtClean="0"/>
              <a:t>contralateral</a:t>
            </a:r>
            <a:r>
              <a:rPr lang="en-IN" dirty="0" smtClean="0"/>
              <a:t> kidney </a:t>
            </a:r>
          </a:p>
          <a:p>
            <a:r>
              <a:rPr lang="en-IN" dirty="0" smtClean="0"/>
              <a:t>Immediately after constriction of the renal artery or aortic </a:t>
            </a:r>
            <a:r>
              <a:rPr lang="en-IN" dirty="0" err="1" smtClean="0"/>
              <a:t>coarctation</a:t>
            </a:r>
            <a:r>
              <a:rPr lang="en-IN" dirty="0" smtClean="0"/>
              <a:t>, renal blood flow is reduced, and there is a rapid increase in </a:t>
            </a:r>
            <a:r>
              <a:rPr lang="en-IN" dirty="0" err="1" smtClean="0"/>
              <a:t>renin</a:t>
            </a:r>
            <a:r>
              <a:rPr lang="en-IN" dirty="0" smtClean="0"/>
              <a:t> secretion and transient sodium retention.</a:t>
            </a:r>
          </a:p>
          <a:p>
            <a:endParaRPr lang="en-US" dirty="0" smtClean="0"/>
          </a:p>
          <a:p>
            <a:r>
              <a:rPr lang="en-IN" dirty="0" smtClean="0"/>
              <a:t>Diffuse renal arteriolar sclerosis, particularly in </a:t>
            </a:r>
            <a:r>
              <a:rPr lang="en-IN" dirty="0" err="1" smtClean="0"/>
              <a:t>preglomerular</a:t>
            </a:r>
            <a:r>
              <a:rPr lang="en-IN" dirty="0" smtClean="0"/>
              <a:t> vessels.</a:t>
            </a:r>
          </a:p>
          <a:p>
            <a:endParaRPr lang="en-IN" dirty="0" smtClean="0"/>
          </a:p>
          <a:p>
            <a:r>
              <a:rPr lang="en-IN" dirty="0" smtClean="0"/>
              <a:t> Presumably, functional or pathologic increases in </a:t>
            </a:r>
            <a:r>
              <a:rPr lang="en-IN" dirty="0" err="1" smtClean="0"/>
              <a:t>preglomerular</a:t>
            </a:r>
            <a:r>
              <a:rPr lang="en-IN" dirty="0" smtClean="0"/>
              <a:t> resistance at other sites besides the main renal arteries, such as the interlobular arteries or afferent arterioles, could increase blood pressure .</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214290"/>
            <a:ext cx="9001156" cy="6357982"/>
          </a:xfrm>
        </p:spPr>
        <p:txBody>
          <a:bodyPr/>
          <a:lstStyle/>
          <a:p>
            <a:pPr>
              <a:buNone/>
            </a:pPr>
            <a:r>
              <a:rPr lang="en-IN" b="1" dirty="0" smtClean="0"/>
              <a:t>Patchy Increases in </a:t>
            </a:r>
            <a:r>
              <a:rPr lang="en-IN" b="1" dirty="0" err="1" smtClean="0"/>
              <a:t>Preglomerular</a:t>
            </a:r>
            <a:r>
              <a:rPr lang="en-IN" b="1" dirty="0" smtClean="0"/>
              <a:t> Resistance</a:t>
            </a:r>
          </a:p>
          <a:p>
            <a:pPr>
              <a:buNone/>
            </a:pPr>
            <a:endParaRPr lang="en-IN" b="1" dirty="0" smtClean="0"/>
          </a:p>
          <a:p>
            <a:r>
              <a:rPr lang="en-IN" dirty="0" smtClean="0"/>
              <a:t>With prolonged hypertension, pathologic changes in the untouched kidney add to the impairment of overall renal excretory capability. </a:t>
            </a:r>
          </a:p>
          <a:p>
            <a:endParaRPr lang="en-IN" dirty="0" smtClean="0"/>
          </a:p>
          <a:p>
            <a:r>
              <a:rPr lang="en-IN" dirty="0" smtClean="0"/>
              <a:t>At this stage, removal of the clipped kidney only partially restores arterial pressure to normal. However, removal of the </a:t>
            </a:r>
            <a:r>
              <a:rPr lang="en-IN" dirty="0" err="1" smtClean="0"/>
              <a:t>contralateral</a:t>
            </a:r>
            <a:r>
              <a:rPr lang="en-IN" dirty="0" smtClean="0"/>
              <a:t> untouched kidney and unclipping the </a:t>
            </a:r>
            <a:r>
              <a:rPr lang="en-IN" dirty="0" err="1" smtClean="0"/>
              <a:t>stenotic</a:t>
            </a:r>
            <a:r>
              <a:rPr lang="en-IN" dirty="0" smtClean="0"/>
              <a:t> kidney normalizes blood pressure. </a:t>
            </a:r>
          </a:p>
          <a:p>
            <a:r>
              <a:rPr lang="en-IN" dirty="0" smtClean="0"/>
              <a:t>Thus, chronic exposure to high blood pressure in the untouched kidney causes structural changes as well as functional changes that contribute to the progression of hypertension in this model</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0"/>
            <a:ext cx="9001156" cy="6643710"/>
          </a:xfrm>
        </p:spPr>
        <p:txBody>
          <a:bodyPr/>
          <a:lstStyle/>
          <a:p>
            <a:pPr>
              <a:buNone/>
            </a:pPr>
            <a:r>
              <a:rPr lang="en-IN" b="1" dirty="0" smtClean="0"/>
              <a:t>Decreased Glomerular Capillary Filtration Coefficient</a:t>
            </a:r>
          </a:p>
          <a:p>
            <a:pPr>
              <a:buNone/>
            </a:pPr>
            <a:endParaRPr lang="en-US" dirty="0" smtClean="0"/>
          </a:p>
          <a:p>
            <a:r>
              <a:rPr lang="en-IN" dirty="0" smtClean="0"/>
              <a:t>Reducing the glomerular capillary filtration coefficient (Kef) initially lowers GFR and sodium excretion while stimulating renin release and causing vase dilation of afferent arterioles via a macula dense feedback.</a:t>
            </a:r>
          </a:p>
          <a:p>
            <a:endParaRPr lang="en-US" dirty="0" smtClean="0"/>
          </a:p>
          <a:p>
            <a:r>
              <a:rPr lang="en-IN" dirty="0" smtClean="0"/>
              <a:t>Increases in blood pressure and glomerular hydrostatic pressure, which offset a decrease in </a:t>
            </a:r>
            <a:r>
              <a:rPr lang="en-IN" dirty="0" err="1" smtClean="0"/>
              <a:t>K</a:t>
            </a:r>
            <a:r>
              <a:rPr lang="en-IN" baseline="-25000" dirty="0" err="1" smtClean="0"/>
              <a:t>f</a:t>
            </a:r>
            <a:r>
              <a:rPr lang="en-IN" dirty="0" smtClean="0"/>
              <a:t> and restore sodium excretion to normal, may also lead to additional renal dysfunction over a period of years by causing further glomerular injury leading to hypertension.</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76672"/>
            <a:ext cx="8280920" cy="5904656"/>
          </a:xfrm>
        </p:spPr>
        <p:txBody>
          <a:bodyPr>
            <a:normAutofit/>
          </a:bodyPr>
          <a:lstStyle/>
          <a:p>
            <a:endParaRPr lang="en-IN" dirty="0" smtClean="0"/>
          </a:p>
          <a:p>
            <a:r>
              <a:rPr lang="en-IN" dirty="0"/>
              <a:t>More than 40% of non-Hispanic black adults in the United States </a:t>
            </a:r>
            <a:r>
              <a:rPr lang="en-IN" dirty="0" smtClean="0"/>
              <a:t>have hypertension</a:t>
            </a:r>
            <a:r>
              <a:rPr lang="en-IN" dirty="0"/>
              <a:t>, compared with 25% of non-Hispanic white and </a:t>
            </a:r>
            <a:r>
              <a:rPr lang="en-IN" dirty="0" smtClean="0"/>
              <a:t>Hispanic adults</a:t>
            </a:r>
            <a:endParaRPr lang="en-IN" dirty="0"/>
          </a:p>
          <a:p>
            <a:endParaRPr lang="en-IN" dirty="0" smtClean="0"/>
          </a:p>
          <a:p>
            <a:r>
              <a:rPr lang="en-IN" dirty="0" smtClean="0"/>
              <a:t>Overall </a:t>
            </a:r>
            <a:r>
              <a:rPr lang="en-IN" dirty="0"/>
              <a:t>prevalence for hypertension in India was 29.8</a:t>
            </a:r>
            <a:r>
              <a:rPr lang="en-IN" dirty="0" smtClean="0"/>
              <a:t>%(</a:t>
            </a:r>
            <a:r>
              <a:rPr lang="en-IN" b="1" dirty="0" smtClean="0"/>
              <a:t>raghupathy et al</a:t>
            </a:r>
            <a:r>
              <a:rPr lang="en-IN" dirty="0" smtClean="0"/>
              <a:t>)</a:t>
            </a:r>
            <a:r>
              <a:rPr lang="en-IN" baseline="30000" dirty="0" smtClean="0"/>
              <a:t>1</a:t>
            </a:r>
            <a:r>
              <a:rPr lang="en-IN" dirty="0" smtClean="0"/>
              <a:t>.</a:t>
            </a:r>
          </a:p>
          <a:p>
            <a:endParaRPr lang="en-IN" dirty="0"/>
          </a:p>
          <a:p>
            <a:r>
              <a:rPr lang="en-IN" dirty="0"/>
              <a:t>The awareness levels for HTN in rural parts of India ranged from a low of 12% in Car Nicobar islands </a:t>
            </a:r>
            <a:r>
              <a:rPr lang="en-IN" dirty="0" smtClean="0"/>
              <a:t>to </a:t>
            </a:r>
            <a:r>
              <a:rPr lang="en-IN" dirty="0"/>
              <a:t>a high of 43% in Kerala </a:t>
            </a:r>
            <a:r>
              <a:rPr lang="en-IN" sz="2000" baseline="30000" dirty="0" smtClean="0"/>
              <a:t>2</a:t>
            </a:r>
            <a:r>
              <a:rPr lang="en-IN" dirty="0" smtClean="0"/>
              <a:t>. </a:t>
            </a:r>
            <a:r>
              <a:rPr lang="en-IN" dirty="0"/>
              <a:t>Awareness was above 20% in almost all rural studies except one </a:t>
            </a:r>
            <a:r>
              <a:rPr lang="en-IN" dirty="0" smtClean="0"/>
              <a:t>study </a:t>
            </a:r>
            <a:r>
              <a:rPr lang="en-IN" baseline="30000" dirty="0"/>
              <a:t>3</a:t>
            </a:r>
            <a:r>
              <a:rPr lang="en-IN" dirty="0" smtClean="0"/>
              <a:t> .</a:t>
            </a:r>
            <a:endParaRPr lang="en-IN" dirty="0"/>
          </a:p>
        </p:txBody>
      </p:sp>
    </p:spTree>
    <p:extLst>
      <p:ext uri="{BB962C8B-B14F-4D97-AF65-F5344CB8AC3E}">
        <p14:creationId xmlns:p14="http://schemas.microsoft.com/office/powerpoint/2010/main" val="3631735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lstStyle/>
          <a:p>
            <a:pPr marL="0" indent="0">
              <a:buNone/>
            </a:pPr>
            <a:r>
              <a:rPr lang="en-IN" b="1" dirty="0"/>
              <a:t>Reduced Nephron Number Increases Salt Sensitivity of Blood </a:t>
            </a:r>
            <a:r>
              <a:rPr lang="en-IN" b="1" dirty="0" smtClean="0"/>
              <a:t>Pressure</a:t>
            </a:r>
          </a:p>
          <a:p>
            <a:pPr marL="0" indent="0">
              <a:buNone/>
            </a:pPr>
            <a:endParaRPr lang="en-IN" dirty="0" smtClean="0"/>
          </a:p>
          <a:p>
            <a:r>
              <a:rPr lang="en-IN" dirty="0"/>
              <a:t> </a:t>
            </a:r>
            <a:r>
              <a:rPr lang="en-IN" dirty="0" smtClean="0"/>
              <a:t>Loss </a:t>
            </a:r>
            <a:r>
              <a:rPr lang="en-IN" dirty="0"/>
              <a:t>of functional nephrons because of ischemia or infarction of renal tissue usually causes marked hypertension that is initially caused by increased renin </a:t>
            </a:r>
            <a:r>
              <a:rPr lang="en-IN" dirty="0" smtClean="0"/>
              <a:t>secretion.</a:t>
            </a:r>
          </a:p>
          <a:p>
            <a:endParaRPr lang="en-IN" dirty="0"/>
          </a:p>
          <a:p>
            <a:r>
              <a:rPr lang="en-IN" dirty="0"/>
              <a:t>Nephron loss may also initiate compensatory changes that damage the surviving </a:t>
            </a:r>
            <a:r>
              <a:rPr lang="en-IN" dirty="0" smtClean="0"/>
              <a:t>nephrons like </a:t>
            </a:r>
            <a:r>
              <a:rPr lang="en-IN" dirty="0"/>
              <a:t>renal vasodilation and increased single-nephron GFR may lead to </a:t>
            </a:r>
            <a:r>
              <a:rPr lang="en-IN" dirty="0" err="1" smtClean="0"/>
              <a:t>glomerulo</a:t>
            </a:r>
            <a:r>
              <a:rPr lang="en-IN" dirty="0" smtClean="0"/>
              <a:t> sclerosis </a:t>
            </a:r>
            <a:r>
              <a:rPr lang="en-IN" dirty="0"/>
              <a:t>and reductions in Kef which </a:t>
            </a:r>
            <a:r>
              <a:rPr lang="en-IN" dirty="0" smtClean="0"/>
              <a:t>impairs </a:t>
            </a:r>
            <a:r>
              <a:rPr lang="en-IN" dirty="0"/>
              <a:t>pressure </a:t>
            </a:r>
            <a:r>
              <a:rPr lang="en-IN" dirty="0" err="1"/>
              <a:t>natriuresis</a:t>
            </a:r>
            <a:r>
              <a:rPr lang="en-IN" dirty="0"/>
              <a:t> sufficiently to cause severe hypertension</a:t>
            </a:r>
          </a:p>
        </p:txBody>
      </p:sp>
    </p:spTree>
    <p:extLst>
      <p:ext uri="{BB962C8B-B14F-4D97-AF65-F5344CB8AC3E}">
        <p14:creationId xmlns:p14="http://schemas.microsoft.com/office/powerpoint/2010/main" val="262712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0"/>
            <a:ext cx="9036496" cy="6741368"/>
          </a:xfrm>
        </p:spPr>
        <p:txBody>
          <a:bodyPr/>
          <a:lstStyle/>
          <a:p>
            <a:pPr marL="0" indent="0">
              <a:buNone/>
            </a:pPr>
            <a:r>
              <a:rPr lang="en-IN" b="1" dirty="0"/>
              <a:t>Increased Renal Tubular Sodium </a:t>
            </a:r>
            <a:r>
              <a:rPr lang="en-IN" b="1" dirty="0" smtClean="0"/>
              <a:t>Reabsorption</a:t>
            </a:r>
          </a:p>
          <a:p>
            <a:pPr marL="0" indent="0">
              <a:buNone/>
            </a:pPr>
            <a:endParaRPr lang="en-IN" b="1" dirty="0" smtClean="0"/>
          </a:p>
          <a:p>
            <a:r>
              <a:rPr lang="en-IN" dirty="0"/>
              <a:t>Increased Distal and Collecting Tubule Reabsorption Causes Salt-Sensitive </a:t>
            </a:r>
            <a:r>
              <a:rPr lang="en-IN" dirty="0" smtClean="0"/>
              <a:t>Hypertension.</a:t>
            </a:r>
          </a:p>
          <a:p>
            <a:r>
              <a:rPr lang="en-IN" dirty="0" smtClean="0"/>
              <a:t>Decreased </a:t>
            </a:r>
            <a:r>
              <a:rPr lang="en-IN" dirty="0"/>
              <a:t>r</a:t>
            </a:r>
            <a:r>
              <a:rPr lang="en-IN" dirty="0" smtClean="0"/>
              <a:t>enin levels.</a:t>
            </a:r>
          </a:p>
          <a:p>
            <a:r>
              <a:rPr lang="en-IN" dirty="0" smtClean="0"/>
              <a:t>Increased aldosterone level.</a:t>
            </a:r>
          </a:p>
          <a:p>
            <a:endParaRPr lang="en-IN" dirty="0"/>
          </a:p>
          <a:p>
            <a:pPr marL="0" indent="0">
              <a:buNone/>
            </a:pPr>
            <a:r>
              <a:rPr lang="en-IN" b="1" dirty="0"/>
              <a:t>Increased Proximal Reabsorption </a:t>
            </a:r>
            <a:endParaRPr lang="en-IN" b="1" dirty="0" smtClean="0"/>
          </a:p>
          <a:p>
            <a:r>
              <a:rPr lang="en-IN" dirty="0" smtClean="0"/>
              <a:t>Salt insensitive hypertension.</a:t>
            </a:r>
          </a:p>
          <a:p>
            <a:r>
              <a:rPr lang="en-IN" dirty="0"/>
              <a:t>Increased tubular reabsorption before the macula </a:t>
            </a:r>
            <a:r>
              <a:rPr lang="en-IN" dirty="0" err="1"/>
              <a:t>densa</a:t>
            </a:r>
            <a:r>
              <a:rPr lang="en-IN"/>
              <a:t> tends to increase renin secretion and elicits a compensatory renal vasodilation that raises GFR and renal plasma flow</a:t>
            </a:r>
            <a:endParaRPr lang="en-IN" dirty="0"/>
          </a:p>
        </p:txBody>
      </p:sp>
    </p:spTree>
    <p:extLst>
      <p:ext uri="{BB962C8B-B14F-4D97-AF65-F5344CB8AC3E}">
        <p14:creationId xmlns:p14="http://schemas.microsoft.com/office/powerpoint/2010/main" val="4221439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marL="45720" indent="0">
              <a:buNone/>
            </a:pPr>
            <a:r>
              <a:rPr lang="en-IN" sz="3000" b="1" dirty="0" smtClean="0"/>
              <a:t>RAAS</a:t>
            </a:r>
          </a:p>
          <a:p>
            <a:pPr marL="45720" indent="0">
              <a:buNone/>
            </a:pPr>
            <a:endParaRPr lang="en-IN" sz="3000" b="1" dirty="0" smtClean="0"/>
          </a:p>
          <a:p>
            <a:r>
              <a:rPr lang="en-IN" dirty="0"/>
              <a:t>Two main angiotensin </a:t>
            </a:r>
            <a:r>
              <a:rPr lang="en-IN" dirty="0" smtClean="0"/>
              <a:t>receptor types </a:t>
            </a:r>
            <a:r>
              <a:rPr lang="en-IN" dirty="0"/>
              <a:t>(AT) are known. </a:t>
            </a:r>
            <a:endParaRPr lang="en-IN" dirty="0" smtClean="0"/>
          </a:p>
          <a:p>
            <a:r>
              <a:rPr lang="en-IN" dirty="0" smtClean="0"/>
              <a:t>AT1 receptors are </a:t>
            </a:r>
            <a:r>
              <a:rPr lang="en-IN" dirty="0"/>
              <a:t>widely expressed in the </a:t>
            </a:r>
            <a:r>
              <a:rPr lang="en-IN" dirty="0" smtClean="0"/>
              <a:t>vasculature, kidneys</a:t>
            </a:r>
            <a:r>
              <a:rPr lang="en-IN" dirty="0"/>
              <a:t>, adrenals, heart, </a:t>
            </a:r>
            <a:r>
              <a:rPr lang="en-IN" dirty="0" smtClean="0"/>
              <a:t>liver, and </a:t>
            </a:r>
            <a:r>
              <a:rPr lang="en-IN" dirty="0"/>
              <a:t>brain</a:t>
            </a:r>
            <a:r>
              <a:rPr lang="en-IN" dirty="0" smtClean="0"/>
              <a:t>.</a:t>
            </a:r>
          </a:p>
          <a:p>
            <a:endParaRPr lang="en-IN" dirty="0"/>
          </a:p>
          <a:p>
            <a:r>
              <a:rPr lang="en-IN" dirty="0" smtClean="0"/>
              <a:t>Enhanced AT1-mediated signalling </a:t>
            </a:r>
            <a:r>
              <a:rPr lang="en-IN" dirty="0"/>
              <a:t>provides a central </a:t>
            </a:r>
            <a:r>
              <a:rPr lang="en-IN" dirty="0" smtClean="0"/>
              <a:t>mechanistic explanation </a:t>
            </a:r>
            <a:r>
              <a:rPr lang="en-IN" dirty="0"/>
              <a:t>for the </a:t>
            </a:r>
            <a:r>
              <a:rPr lang="en-IN" dirty="0" smtClean="0"/>
              <a:t>frequent coexistence </a:t>
            </a:r>
            <a:r>
              <a:rPr lang="en-IN" dirty="0"/>
              <a:t>of elevated blood </a:t>
            </a:r>
            <a:r>
              <a:rPr lang="en-IN" dirty="0" smtClean="0"/>
              <a:t>pressure with </a:t>
            </a:r>
            <a:r>
              <a:rPr lang="en-IN" dirty="0"/>
              <a:t>insulin </a:t>
            </a:r>
            <a:r>
              <a:rPr lang="en-IN" dirty="0" smtClean="0"/>
              <a:t>resistance.</a:t>
            </a:r>
          </a:p>
          <a:p>
            <a:endParaRPr lang="en-IN" dirty="0"/>
          </a:p>
          <a:p>
            <a:r>
              <a:rPr lang="en-IN" dirty="0" smtClean="0"/>
              <a:t>AT2 receptor </a:t>
            </a:r>
            <a:r>
              <a:rPr lang="en-IN" dirty="0"/>
              <a:t>activation opposes some of the deleterious effects of </a:t>
            </a:r>
            <a:r>
              <a:rPr lang="en-IN" dirty="0" smtClean="0"/>
              <a:t>AT1 receptors </a:t>
            </a:r>
            <a:r>
              <a:rPr lang="en-IN" dirty="0"/>
              <a:t>by promoting endothelium-dependent vasodilation by </a:t>
            </a:r>
            <a:r>
              <a:rPr lang="en-IN" dirty="0" smtClean="0"/>
              <a:t>bradykinin and </a:t>
            </a:r>
            <a:r>
              <a:rPr lang="en-IN" dirty="0"/>
              <a:t>nitric oxide </a:t>
            </a:r>
            <a:r>
              <a:rPr lang="en-IN" dirty="0" smtClean="0"/>
              <a:t>pathways.</a:t>
            </a:r>
            <a:endParaRPr lang="en-IN" dirty="0"/>
          </a:p>
        </p:txBody>
      </p:sp>
    </p:spTree>
    <p:extLst>
      <p:ext uri="{BB962C8B-B14F-4D97-AF65-F5344CB8AC3E}">
        <p14:creationId xmlns:p14="http://schemas.microsoft.com/office/powerpoint/2010/main" val="2288366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0"/>
            <a:ext cx="8856984" cy="6741368"/>
          </a:xfrm>
        </p:spPr>
        <p:txBody>
          <a:bodyPr>
            <a:normAutofit/>
          </a:bodyPr>
          <a:lstStyle/>
          <a:p>
            <a:pPr marL="0" indent="0">
              <a:buNone/>
            </a:pPr>
            <a:r>
              <a:rPr lang="en-IN" sz="3000" b="1" dirty="0" smtClean="0"/>
              <a:t>Aldosterone</a:t>
            </a:r>
            <a:endParaRPr lang="en-IN" sz="3000" b="1" dirty="0"/>
          </a:p>
          <a:p>
            <a:pPr marL="0" indent="0">
              <a:buNone/>
            </a:pPr>
            <a:endParaRPr lang="en-IN" dirty="0" smtClean="0"/>
          </a:p>
          <a:p>
            <a:r>
              <a:rPr lang="en-IN" dirty="0" smtClean="0"/>
              <a:t>Pressure </a:t>
            </a:r>
            <a:r>
              <a:rPr lang="en-IN" dirty="0" err="1"/>
              <a:t>natriuresis</a:t>
            </a:r>
            <a:r>
              <a:rPr lang="en-IN" dirty="0"/>
              <a:t> and blood pressure </a:t>
            </a:r>
            <a:r>
              <a:rPr lang="en-IN" dirty="0" smtClean="0"/>
              <a:t>regulation.</a:t>
            </a:r>
          </a:p>
          <a:p>
            <a:r>
              <a:rPr lang="en-IN" dirty="0" smtClean="0"/>
              <a:t>Sites of sodium </a:t>
            </a:r>
            <a:r>
              <a:rPr lang="en-IN" dirty="0"/>
              <a:t>reabsorption are the principal cells of the distal tubules, cortical collecting tubules, and collecting ducts </a:t>
            </a:r>
            <a:r>
              <a:rPr lang="en-IN" dirty="0" smtClean="0"/>
              <a:t>.</a:t>
            </a:r>
          </a:p>
          <a:p>
            <a:pPr marL="0" indent="0">
              <a:buNone/>
            </a:pPr>
            <a:endParaRPr lang="en-IN" dirty="0" smtClean="0"/>
          </a:p>
          <a:p>
            <a:r>
              <a:rPr lang="en-IN" dirty="0"/>
              <a:t> </a:t>
            </a:r>
            <a:r>
              <a:rPr lang="en-IN" dirty="0" smtClean="0"/>
              <a:t>Activates sodium </a:t>
            </a:r>
            <a:r>
              <a:rPr lang="en-IN" dirty="0"/>
              <a:t>current in principal cells of the cortical collecting tubule through activation of the </a:t>
            </a:r>
            <a:r>
              <a:rPr lang="en-IN" dirty="0" err="1"/>
              <a:t>amiloride</a:t>
            </a:r>
            <a:r>
              <a:rPr lang="en-IN" dirty="0"/>
              <a:t>-sensitive </a:t>
            </a:r>
            <a:r>
              <a:rPr lang="en-IN" dirty="0" smtClean="0"/>
              <a:t>channel.</a:t>
            </a:r>
          </a:p>
          <a:p>
            <a:r>
              <a:rPr lang="en-IN" dirty="0"/>
              <a:t>With low sodium intake, increased aldosterone helps prevent sodium loss and reductions in blood </a:t>
            </a:r>
            <a:r>
              <a:rPr lang="en-IN" dirty="0" smtClean="0"/>
              <a:t>pressure.</a:t>
            </a:r>
          </a:p>
          <a:p>
            <a:endParaRPr lang="en-IN" dirty="0" smtClean="0"/>
          </a:p>
          <a:p>
            <a:r>
              <a:rPr lang="en-IN" dirty="0"/>
              <a:t>In obese, insulin-resistant patients, there may be enhanced sensitivity to the effects of aldosterone because of increased abundance of epithelial sodium channels (</a:t>
            </a:r>
            <a:r>
              <a:rPr lang="en-IN" dirty="0" err="1"/>
              <a:t>ENaCs</a:t>
            </a:r>
            <a:r>
              <a:rPr lang="en-IN" dirty="0" smtClean="0"/>
              <a:t>).</a:t>
            </a:r>
            <a:endParaRPr lang="en-IN" dirty="0"/>
          </a:p>
        </p:txBody>
      </p:sp>
    </p:spTree>
    <p:extLst>
      <p:ext uri="{BB962C8B-B14F-4D97-AF65-F5344CB8AC3E}">
        <p14:creationId xmlns:p14="http://schemas.microsoft.com/office/powerpoint/2010/main" val="305753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928992" cy="6552728"/>
          </a:xfrm>
        </p:spPr>
        <p:txBody>
          <a:bodyPr>
            <a:normAutofit/>
          </a:bodyPr>
          <a:lstStyle/>
          <a:p>
            <a:pPr marL="0" indent="0">
              <a:buNone/>
            </a:pPr>
            <a:r>
              <a:rPr lang="en-IN" sz="3000" b="1" dirty="0"/>
              <a:t>The </a:t>
            </a:r>
            <a:r>
              <a:rPr lang="en-IN" sz="3000" b="1" dirty="0" err="1" smtClean="0"/>
              <a:t>Endothelin</a:t>
            </a:r>
            <a:r>
              <a:rPr lang="en-IN" sz="3000" b="1" dirty="0" smtClean="0"/>
              <a:t> System</a:t>
            </a:r>
          </a:p>
          <a:p>
            <a:pPr marL="0" indent="0">
              <a:buNone/>
            </a:pPr>
            <a:endParaRPr lang="en-IN" sz="3000" b="1" dirty="0" smtClean="0"/>
          </a:p>
          <a:p>
            <a:r>
              <a:rPr lang="en-IN" dirty="0"/>
              <a:t>203-amino-acid peptide precursor, </a:t>
            </a:r>
            <a:r>
              <a:rPr lang="en-IN" dirty="0" err="1"/>
              <a:t>preproendothelin</a:t>
            </a:r>
            <a:r>
              <a:rPr lang="en-IN" dirty="0"/>
              <a:t>, which is cleaved after translation to form </a:t>
            </a:r>
            <a:r>
              <a:rPr lang="en-IN" dirty="0" err="1" smtClean="0"/>
              <a:t>proendothelin</a:t>
            </a:r>
            <a:r>
              <a:rPr lang="en-IN" dirty="0" smtClean="0"/>
              <a:t>.</a:t>
            </a:r>
          </a:p>
          <a:p>
            <a:pPr marL="0" indent="0">
              <a:buNone/>
            </a:pPr>
            <a:endParaRPr lang="en-IN" dirty="0" smtClean="0"/>
          </a:p>
          <a:p>
            <a:r>
              <a:rPr lang="en-IN" dirty="0"/>
              <a:t>ET-1 receptor binding sites -</a:t>
            </a:r>
            <a:r>
              <a:rPr lang="en-IN" dirty="0" smtClean="0"/>
              <a:t>greatest </a:t>
            </a:r>
            <a:r>
              <a:rPr lang="en-IN" dirty="0"/>
              <a:t>numbers of receptors in the kidneys and </a:t>
            </a:r>
            <a:r>
              <a:rPr lang="en-IN" dirty="0" smtClean="0"/>
              <a:t>lungs.</a:t>
            </a:r>
          </a:p>
          <a:p>
            <a:pPr marL="0" indent="0">
              <a:buNone/>
            </a:pPr>
            <a:endParaRPr lang="en-IN" dirty="0" smtClean="0"/>
          </a:p>
          <a:p>
            <a:r>
              <a:rPr lang="en-IN" dirty="0"/>
              <a:t>ET-1 produces vasoconstriction, impairs renal pressure </a:t>
            </a:r>
            <a:r>
              <a:rPr lang="en-IN" dirty="0" err="1"/>
              <a:t>natriuresis</a:t>
            </a:r>
            <a:r>
              <a:rPr lang="en-IN" dirty="0"/>
              <a:t>, and increases blood pressure  via </a:t>
            </a:r>
            <a:r>
              <a:rPr lang="en-IN" dirty="0" smtClean="0"/>
              <a:t>ET</a:t>
            </a:r>
            <a:r>
              <a:rPr lang="en-IN" baseline="-25000" dirty="0" smtClean="0"/>
              <a:t>A</a:t>
            </a:r>
            <a:r>
              <a:rPr lang="en-IN" dirty="0" smtClean="0"/>
              <a:t>.</a:t>
            </a:r>
          </a:p>
          <a:p>
            <a:pPr marL="0" indent="0">
              <a:buNone/>
            </a:pPr>
            <a:endParaRPr lang="en-IN" dirty="0" smtClean="0"/>
          </a:p>
          <a:p>
            <a:r>
              <a:rPr lang="en-IN" dirty="0"/>
              <a:t>ET-1 decreases GFR and renal plasma flow through stimulation of vascular smooth muscle and </a:t>
            </a:r>
            <a:r>
              <a:rPr lang="en-IN" dirty="0" err="1"/>
              <a:t>mesangial</a:t>
            </a:r>
            <a:r>
              <a:rPr lang="en-IN" dirty="0"/>
              <a:t> cell contraction</a:t>
            </a:r>
            <a:endParaRPr lang="en-IN" dirty="0" smtClean="0"/>
          </a:p>
          <a:p>
            <a:pPr marL="0" indent="0">
              <a:buNone/>
            </a:pPr>
            <a:endParaRPr lang="en-IN" dirty="0"/>
          </a:p>
        </p:txBody>
      </p:sp>
    </p:spTree>
    <p:extLst>
      <p:ext uri="{BB962C8B-B14F-4D97-AF65-F5344CB8AC3E}">
        <p14:creationId xmlns:p14="http://schemas.microsoft.com/office/powerpoint/2010/main" val="1314305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lstStyle/>
          <a:p>
            <a:r>
              <a:rPr lang="en-IN" dirty="0"/>
              <a:t>ET</a:t>
            </a:r>
            <a:r>
              <a:rPr lang="en-IN" baseline="-25000" dirty="0"/>
              <a:t>B</a:t>
            </a:r>
            <a:r>
              <a:rPr lang="en-IN" dirty="0"/>
              <a:t> activation causes vasodilation, enhances renal pressure </a:t>
            </a:r>
            <a:r>
              <a:rPr lang="en-IN" dirty="0" err="1"/>
              <a:t>natriuresis</a:t>
            </a:r>
            <a:r>
              <a:rPr lang="en-IN" dirty="0"/>
              <a:t>, and decreases blood </a:t>
            </a:r>
            <a:r>
              <a:rPr lang="en-IN" dirty="0" smtClean="0"/>
              <a:t>pressure.</a:t>
            </a:r>
          </a:p>
          <a:p>
            <a:endParaRPr lang="en-IN" dirty="0"/>
          </a:p>
          <a:p>
            <a:r>
              <a:rPr lang="en-IN" dirty="0" smtClean="0"/>
              <a:t>Both </a:t>
            </a:r>
            <a:r>
              <a:rPr lang="en-IN" dirty="0" err="1"/>
              <a:t>intrarenal</a:t>
            </a:r>
            <a:r>
              <a:rPr lang="en-IN" dirty="0"/>
              <a:t> and </a:t>
            </a:r>
            <a:r>
              <a:rPr lang="en-IN" dirty="0" err="1"/>
              <a:t>extrarenal</a:t>
            </a:r>
            <a:r>
              <a:rPr lang="en-IN" dirty="0"/>
              <a:t> mechanisms could theoretically mediate the hypertension produced by chronic disruption of ET</a:t>
            </a:r>
            <a:r>
              <a:rPr lang="en-IN" baseline="-25000" dirty="0"/>
              <a:t>B </a:t>
            </a:r>
            <a:r>
              <a:rPr lang="en-IN" dirty="0" smtClean="0"/>
              <a:t>receptors.</a:t>
            </a:r>
            <a:endParaRPr lang="en-IN" dirty="0"/>
          </a:p>
        </p:txBody>
      </p:sp>
    </p:spTree>
    <p:extLst>
      <p:ext uri="{BB962C8B-B14F-4D97-AF65-F5344CB8AC3E}">
        <p14:creationId xmlns:p14="http://schemas.microsoft.com/office/powerpoint/2010/main" val="3019034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8784976" cy="6408712"/>
          </a:xfrm>
        </p:spPr>
        <p:txBody>
          <a:bodyPr>
            <a:normAutofit/>
          </a:bodyPr>
          <a:lstStyle/>
          <a:p>
            <a:pPr marL="0" indent="0">
              <a:buNone/>
            </a:pPr>
            <a:r>
              <a:rPr lang="en-IN" sz="3000" b="1" dirty="0"/>
              <a:t>Nitric </a:t>
            </a:r>
            <a:r>
              <a:rPr lang="en-IN" sz="3000" b="1" dirty="0" smtClean="0"/>
              <a:t>Oxide</a:t>
            </a:r>
          </a:p>
          <a:p>
            <a:pPr marL="0" indent="0">
              <a:buNone/>
            </a:pPr>
            <a:endParaRPr lang="en-IN" sz="3000" b="1" dirty="0"/>
          </a:p>
          <a:p>
            <a:r>
              <a:rPr lang="en-IN" dirty="0" smtClean="0"/>
              <a:t>Can be divided into hemodynamic </a:t>
            </a:r>
            <a:r>
              <a:rPr lang="en-IN" dirty="0"/>
              <a:t>and tubular </a:t>
            </a:r>
            <a:r>
              <a:rPr lang="en-IN" dirty="0" smtClean="0"/>
              <a:t>components.</a:t>
            </a:r>
          </a:p>
          <a:p>
            <a:r>
              <a:rPr lang="en-IN" dirty="0" smtClean="0"/>
              <a:t>Decrease </a:t>
            </a:r>
            <a:r>
              <a:rPr lang="en-IN" dirty="0"/>
              <a:t>renal sodium excretory function by increasing renal vascular resistance </a:t>
            </a:r>
            <a:r>
              <a:rPr lang="en-IN" dirty="0" smtClean="0"/>
              <a:t>.</a:t>
            </a:r>
          </a:p>
          <a:p>
            <a:endParaRPr lang="en-IN" dirty="0" smtClean="0"/>
          </a:p>
          <a:p>
            <a:r>
              <a:rPr lang="en-IN" dirty="0" smtClean="0"/>
              <a:t>Increase </a:t>
            </a:r>
            <a:r>
              <a:rPr lang="en-IN" dirty="0"/>
              <a:t>renal tubular sodium reabsorption </a:t>
            </a:r>
            <a:r>
              <a:rPr lang="en-IN" dirty="0" smtClean="0"/>
              <a:t>.</a:t>
            </a:r>
          </a:p>
          <a:p>
            <a:r>
              <a:rPr lang="en-IN" dirty="0" smtClean="0"/>
              <a:t>Enhancing </a:t>
            </a:r>
            <a:r>
              <a:rPr lang="en-IN" dirty="0"/>
              <a:t>the renal vascular responsiveness to vasoconstrictors such as </a:t>
            </a:r>
            <a:r>
              <a:rPr lang="en-IN" dirty="0" err="1"/>
              <a:t>Ang</a:t>
            </a:r>
            <a:r>
              <a:rPr lang="en-IN" dirty="0"/>
              <a:t> II or </a:t>
            </a:r>
            <a:r>
              <a:rPr lang="en-IN" dirty="0" smtClean="0"/>
              <a:t>norepinephrine.</a:t>
            </a:r>
          </a:p>
          <a:p>
            <a:endParaRPr lang="en-IN" dirty="0" smtClean="0"/>
          </a:p>
          <a:p>
            <a:r>
              <a:rPr lang="en-IN" dirty="0"/>
              <a:t> reduces renal interstitial fluid hydrostatic pressure (RIHP) and urinary sodium excretion</a:t>
            </a:r>
          </a:p>
          <a:p>
            <a:pPr marL="0" indent="0">
              <a:buNone/>
            </a:pPr>
            <a:endParaRPr lang="en-IN" sz="3000" b="1" dirty="0"/>
          </a:p>
          <a:p>
            <a:endParaRPr lang="en-IN" sz="3000" b="1" dirty="0"/>
          </a:p>
        </p:txBody>
      </p:sp>
    </p:spTree>
    <p:extLst>
      <p:ext uri="{BB962C8B-B14F-4D97-AF65-F5344CB8AC3E}">
        <p14:creationId xmlns:p14="http://schemas.microsoft.com/office/powerpoint/2010/main" val="176469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49193"/>
          </a:xfrm>
        </p:spPr>
        <p:txBody>
          <a:bodyPr>
            <a:normAutofit/>
          </a:bodyPr>
          <a:lstStyle/>
          <a:p>
            <a:pPr marL="45720" indent="0">
              <a:buNone/>
            </a:pPr>
            <a:r>
              <a:rPr lang="en-IN" sz="3000" b="1" dirty="0"/>
              <a:t>Vascular </a:t>
            </a:r>
            <a:r>
              <a:rPr lang="en-IN" sz="3000" b="1" dirty="0" smtClean="0"/>
              <a:t>Mechanisms</a:t>
            </a:r>
          </a:p>
          <a:p>
            <a:pPr marL="45720" indent="0">
              <a:buNone/>
            </a:pPr>
            <a:endParaRPr lang="en-IN" sz="3000" dirty="0" smtClean="0"/>
          </a:p>
          <a:p>
            <a:r>
              <a:rPr lang="en-IN" dirty="0"/>
              <a:t>Dysfunctional endothelium displays impaired release of endothelium-derived </a:t>
            </a:r>
            <a:r>
              <a:rPr lang="en-IN" dirty="0" smtClean="0"/>
              <a:t>relaxing factors.</a:t>
            </a:r>
          </a:p>
          <a:p>
            <a:endParaRPr lang="en-IN" dirty="0"/>
          </a:p>
          <a:p>
            <a:r>
              <a:rPr lang="en-IN" dirty="0" smtClean="0"/>
              <a:t>Smoldering </a:t>
            </a:r>
            <a:r>
              <a:rPr lang="en-IN" dirty="0"/>
              <a:t>vascular </a:t>
            </a:r>
            <a:r>
              <a:rPr lang="en-IN" dirty="0" smtClean="0"/>
              <a:t>inflammation contributes </a:t>
            </a:r>
            <a:r>
              <a:rPr lang="en-IN" dirty="0"/>
              <a:t>to the genesis and complications of high blood </a:t>
            </a:r>
            <a:r>
              <a:rPr lang="en-IN" dirty="0" smtClean="0"/>
              <a:t>pressure C-reactive protein, </a:t>
            </a:r>
            <a:r>
              <a:rPr lang="en-IN" dirty="0"/>
              <a:t>an </a:t>
            </a:r>
            <a:r>
              <a:rPr lang="en-IN" dirty="0" smtClean="0"/>
              <a:t>easily measured </a:t>
            </a:r>
            <a:r>
              <a:rPr lang="en-IN" dirty="0"/>
              <a:t>serum biomarker, “reports” on </a:t>
            </a:r>
            <a:r>
              <a:rPr lang="en-IN" dirty="0" smtClean="0"/>
              <a:t>inflammation.</a:t>
            </a:r>
          </a:p>
          <a:p>
            <a:endParaRPr lang="en-IN" dirty="0"/>
          </a:p>
          <a:p>
            <a:r>
              <a:rPr lang="en-IN" dirty="0"/>
              <a:t>Oxidative stress also contributes to endothelial cell </a:t>
            </a:r>
            <a:r>
              <a:rPr lang="en-IN" dirty="0" smtClean="0"/>
              <a:t>vasodilator dysfunction </a:t>
            </a:r>
            <a:r>
              <a:rPr lang="en-IN" dirty="0"/>
              <a:t>in hypertension.</a:t>
            </a:r>
          </a:p>
        </p:txBody>
      </p:sp>
    </p:spTree>
    <p:extLst>
      <p:ext uri="{BB962C8B-B14F-4D97-AF65-F5344CB8AC3E}">
        <p14:creationId xmlns:p14="http://schemas.microsoft.com/office/powerpoint/2010/main" val="1969587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16632"/>
            <a:ext cx="9036496" cy="6552728"/>
          </a:xfrm>
        </p:spPr>
        <p:txBody>
          <a:bodyPr>
            <a:normAutofit/>
          </a:bodyPr>
          <a:lstStyle/>
          <a:p>
            <a:r>
              <a:rPr lang="en-IN" dirty="0" smtClean="0"/>
              <a:t>Superoxide.</a:t>
            </a:r>
          </a:p>
          <a:p>
            <a:r>
              <a:rPr lang="en-IN" dirty="0"/>
              <a:t>xanthine </a:t>
            </a:r>
            <a:r>
              <a:rPr lang="en-IN" dirty="0" smtClean="0"/>
              <a:t>oxidase.</a:t>
            </a:r>
          </a:p>
          <a:p>
            <a:endParaRPr lang="en-IN" dirty="0"/>
          </a:p>
          <a:p>
            <a:pPr marL="45720" indent="0">
              <a:buNone/>
            </a:pPr>
            <a:r>
              <a:rPr lang="en-IN" sz="3000" b="1" dirty="0" smtClean="0"/>
              <a:t>VASCULAR REMODELLING</a:t>
            </a:r>
          </a:p>
          <a:p>
            <a:endParaRPr lang="en-IN" dirty="0"/>
          </a:p>
          <a:p>
            <a:r>
              <a:rPr lang="en-IN" dirty="0" smtClean="0"/>
              <a:t>Increase in the </a:t>
            </a:r>
            <a:r>
              <a:rPr lang="en-IN" dirty="0"/>
              <a:t>medial thickness relative to the lumen diameter (</a:t>
            </a:r>
            <a:r>
              <a:rPr lang="en-IN" dirty="0" smtClean="0"/>
              <a:t>increased media-to-lumen </a:t>
            </a:r>
            <a:r>
              <a:rPr lang="en-IN" dirty="0"/>
              <a:t>ratio</a:t>
            </a:r>
            <a:r>
              <a:rPr lang="en-IN" dirty="0" smtClean="0"/>
              <a:t>).</a:t>
            </a:r>
          </a:p>
          <a:p>
            <a:endParaRPr lang="en-IN" dirty="0"/>
          </a:p>
          <a:p>
            <a:r>
              <a:rPr lang="en-IN" dirty="0"/>
              <a:t>M</a:t>
            </a:r>
            <a:r>
              <a:rPr lang="en-IN" dirty="0" smtClean="0"/>
              <a:t>edia-to-lumen ratio </a:t>
            </a:r>
            <a:r>
              <a:rPr lang="en-IN" dirty="0"/>
              <a:t>increases, but the medial cross-sectional area </a:t>
            </a:r>
            <a:r>
              <a:rPr lang="en-IN" dirty="0" smtClean="0"/>
              <a:t>remains unchanged.</a:t>
            </a:r>
          </a:p>
          <a:p>
            <a:endParaRPr lang="en-IN" dirty="0"/>
          </a:p>
          <a:p>
            <a:r>
              <a:rPr lang="en-IN" dirty="0" smtClean="0"/>
              <a:t>Large-artery remodelling </a:t>
            </a:r>
            <a:r>
              <a:rPr lang="en-IN" dirty="0"/>
              <a:t>is characterized by the </a:t>
            </a:r>
            <a:r>
              <a:rPr lang="en-IN" dirty="0" smtClean="0"/>
              <a:t>expression of </a:t>
            </a:r>
            <a:r>
              <a:rPr lang="en-IN" dirty="0"/>
              <a:t>hypertrophic genes, triggering increases in medial </a:t>
            </a:r>
            <a:r>
              <a:rPr lang="en-IN" dirty="0" smtClean="0"/>
              <a:t>thickness and </a:t>
            </a:r>
            <a:r>
              <a:rPr lang="en-IN" dirty="0"/>
              <a:t>in the media-to-lumen ratio</a:t>
            </a:r>
          </a:p>
        </p:txBody>
      </p:sp>
    </p:spTree>
    <p:extLst>
      <p:ext uri="{BB962C8B-B14F-4D97-AF65-F5344CB8AC3E}">
        <p14:creationId xmlns:p14="http://schemas.microsoft.com/office/powerpoint/2010/main" val="821256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marL="45720" indent="0">
              <a:buNone/>
            </a:pPr>
            <a:r>
              <a:rPr lang="en-IN" sz="3000" b="1" dirty="0" smtClean="0"/>
              <a:t>IMMUNE MECHANISMS</a:t>
            </a:r>
          </a:p>
          <a:p>
            <a:pPr marL="45720" indent="0">
              <a:buNone/>
            </a:pPr>
            <a:endParaRPr lang="en-IN" sz="3000" b="1" dirty="0"/>
          </a:p>
          <a:p>
            <a:r>
              <a:rPr lang="en-IN" dirty="0"/>
              <a:t>Persisting, low-grade inflammation in these target organs may lead to impaired pressure natriuresis, an increase in sympathetic activity, and vascular endothelial dysfunction that may be the cause of chronic elevation of blood pressure in essential hypertension</a:t>
            </a:r>
            <a:r>
              <a:rPr lang="en-IN" b="1" dirty="0"/>
              <a:t>.</a:t>
            </a:r>
            <a:endParaRPr lang="en-IN" b="1" dirty="0" smtClean="0"/>
          </a:p>
          <a:p>
            <a:endParaRPr lang="en-IN" dirty="0" smtClean="0"/>
          </a:p>
          <a:p>
            <a:r>
              <a:rPr lang="en-IN" dirty="0"/>
              <a:t>The mechanism by which the interstitial T cells contribute to hypertension has been shown </a:t>
            </a:r>
            <a:r>
              <a:rPr lang="en-IN" dirty="0" smtClean="0"/>
              <a:t>to involve </a:t>
            </a:r>
            <a:r>
              <a:rPr lang="en-IN" dirty="0"/>
              <a:t>local angiotensin II generation and oxidant </a:t>
            </a:r>
            <a:r>
              <a:rPr lang="en-IN" dirty="0" smtClean="0"/>
              <a:t>generation.</a:t>
            </a:r>
          </a:p>
          <a:p>
            <a:endParaRPr lang="en-IN" dirty="0"/>
          </a:p>
          <a:p>
            <a:r>
              <a:rPr lang="en-IN" dirty="0" smtClean="0"/>
              <a:t>One </a:t>
            </a:r>
            <a:r>
              <a:rPr lang="en-IN" dirty="0"/>
              <a:t>of the key drivers of salt-sensitive hypertension appears to be the </a:t>
            </a:r>
            <a:r>
              <a:rPr lang="en-IN" dirty="0" smtClean="0"/>
              <a:t>infiltrating T </a:t>
            </a:r>
            <a:r>
              <a:rPr lang="en-IN" dirty="0"/>
              <a:t>cells and macrophages within the renal </a:t>
            </a:r>
            <a:r>
              <a:rPr lang="en-IN" dirty="0" smtClean="0"/>
              <a:t>interstitium.</a:t>
            </a:r>
            <a:endParaRPr lang="en-IN" dirty="0"/>
          </a:p>
        </p:txBody>
      </p:sp>
    </p:spTree>
    <p:extLst>
      <p:ext uri="{BB962C8B-B14F-4D97-AF65-F5344CB8AC3E}">
        <p14:creationId xmlns:p14="http://schemas.microsoft.com/office/powerpoint/2010/main" val="384981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0"/>
            <a:ext cx="8424936" cy="6871645"/>
          </a:xfrm>
        </p:spPr>
        <p:txBody>
          <a:bodyPr>
            <a:normAutofit/>
          </a:bodyPr>
          <a:lstStyle/>
          <a:p>
            <a:pPr marL="45720" indent="0">
              <a:buNone/>
            </a:pPr>
            <a:r>
              <a:rPr lang="en-IN" sz="3000" dirty="0" smtClean="0"/>
              <a:t>BEHAVIOURAL DETERMINANTS</a:t>
            </a:r>
          </a:p>
          <a:p>
            <a:endParaRPr lang="en-IN" dirty="0"/>
          </a:p>
          <a:p>
            <a:r>
              <a:rPr lang="en-IN" dirty="0" smtClean="0"/>
              <a:t>Smoking  increases BP by 10 to 20 mm hg.</a:t>
            </a:r>
          </a:p>
          <a:p>
            <a:r>
              <a:rPr lang="en-IN" dirty="0" smtClean="0"/>
              <a:t>Heavy drinking.</a:t>
            </a:r>
          </a:p>
          <a:p>
            <a:r>
              <a:rPr lang="en-IN" dirty="0" smtClean="0"/>
              <a:t>Excessive consumption of calories and hypertension.</a:t>
            </a:r>
          </a:p>
          <a:p>
            <a:endParaRPr lang="en-IN" dirty="0" smtClean="0"/>
          </a:p>
          <a:p>
            <a:pPr marL="45720" indent="0">
              <a:buNone/>
            </a:pPr>
            <a:r>
              <a:rPr lang="en-IN" sz="3000" dirty="0" smtClean="0"/>
              <a:t>GENETIC   </a:t>
            </a:r>
            <a:r>
              <a:rPr lang="en-IN" sz="3000" dirty="0"/>
              <a:t>DETERMINANTS</a:t>
            </a:r>
          </a:p>
          <a:p>
            <a:endParaRPr lang="en-IN" dirty="0" smtClean="0">
              <a:effectLst>
                <a:outerShdw blurRad="38100" dist="38100" dir="2700000" algn="tl">
                  <a:srgbClr val="000000">
                    <a:alpha val="43137"/>
                  </a:srgbClr>
                </a:outerShdw>
              </a:effectLst>
            </a:endParaRPr>
          </a:p>
          <a:p>
            <a:r>
              <a:rPr lang="en-IN" dirty="0" smtClean="0"/>
              <a:t>20 genes.</a:t>
            </a:r>
          </a:p>
          <a:p>
            <a:r>
              <a:rPr lang="en-IN" dirty="0"/>
              <a:t>genome-wide association studies </a:t>
            </a:r>
            <a:r>
              <a:rPr lang="en-IN" dirty="0" smtClean="0"/>
              <a:t>confirmed eight </a:t>
            </a:r>
            <a:r>
              <a:rPr lang="en-IN" dirty="0"/>
              <a:t>loci for blood pressure, but the individual effect size </a:t>
            </a:r>
            <a:r>
              <a:rPr lang="en-IN" dirty="0" smtClean="0"/>
              <a:t>for each </a:t>
            </a:r>
            <a:r>
              <a:rPr lang="en-IN" dirty="0"/>
              <a:t>is so small that together these loci explain less than 1% of blood pressure </a:t>
            </a:r>
            <a:r>
              <a:rPr lang="en-IN" dirty="0" smtClean="0"/>
              <a:t>variance.</a:t>
            </a:r>
          </a:p>
          <a:p>
            <a:endParaRPr lang="en-IN" dirty="0" smtClean="0"/>
          </a:p>
          <a:p>
            <a:endParaRPr lang="en-IN" dirty="0"/>
          </a:p>
        </p:txBody>
      </p:sp>
    </p:spTree>
    <p:extLst>
      <p:ext uri="{BB962C8B-B14F-4D97-AF65-F5344CB8AC3E}">
        <p14:creationId xmlns:p14="http://schemas.microsoft.com/office/powerpoint/2010/main" val="655848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C:\Users\shyam\Desktop\hypertension\F069_012.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51520" y="300251"/>
            <a:ext cx="8769650" cy="629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357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C:\Users\shyam\Desktop\hypertension\htn pic 2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07504" y="260648"/>
            <a:ext cx="878497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99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yam\Desktop\hypertension\htn pic 2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07504" y="116632"/>
            <a:ext cx="903649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25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074" name="Picture 2" descr="C:\Users\shyam\Desktop\hypertension\F069_013.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9512" y="116632"/>
            <a:ext cx="896448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59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descr="C:\Users\shyam\Desktop\hypertension\hypertension pic 123.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 y="0"/>
            <a:ext cx="9075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72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C:\Users\shyam\Desktop\hypertension\hypertension pic 223.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2480" cy="659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0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yam\Desktop\hypertension\htn pic 23.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83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C:\Users\shyam\Desktop\hypertension\htn pic 24.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4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741368"/>
          </a:xfrm>
        </p:spPr>
        <p:txBody>
          <a:bodyPr>
            <a:normAutofit lnSpcReduction="10000"/>
          </a:bodyPr>
          <a:lstStyle/>
          <a:p>
            <a:pPr marL="45720" indent="0">
              <a:buNone/>
            </a:pPr>
            <a:r>
              <a:rPr lang="en-IN" sz="3000" b="1" dirty="0"/>
              <a:t>PATHOGENESIS OF </a:t>
            </a:r>
            <a:r>
              <a:rPr lang="en-IN" sz="3000" b="1" dirty="0" smtClean="0"/>
              <a:t>HYPERTENSIVE HEART DISEASE</a:t>
            </a:r>
          </a:p>
          <a:p>
            <a:pPr marL="45720" indent="0">
              <a:buNone/>
            </a:pPr>
            <a:endParaRPr lang="en-IN" sz="3000" b="1" dirty="0" smtClean="0"/>
          </a:p>
          <a:p>
            <a:r>
              <a:rPr lang="en-IN" dirty="0" smtClean="0"/>
              <a:t>Pressure</a:t>
            </a:r>
            <a:r>
              <a:rPr lang="en-IN" b="1" dirty="0" smtClean="0"/>
              <a:t> </a:t>
            </a:r>
            <a:r>
              <a:rPr lang="en-IN" dirty="0"/>
              <a:t>overload </a:t>
            </a:r>
            <a:r>
              <a:rPr lang="en-IN" dirty="0" smtClean="0"/>
              <a:t>hypertrophy</a:t>
            </a:r>
          </a:p>
          <a:p>
            <a:r>
              <a:rPr lang="en-IN" dirty="0" smtClean="0"/>
              <a:t>myocyte hypertrophy,</a:t>
            </a:r>
          </a:p>
          <a:p>
            <a:r>
              <a:rPr lang="en-IN" dirty="0" smtClean="0"/>
              <a:t>Medial hypertrophy </a:t>
            </a:r>
            <a:r>
              <a:rPr lang="en-IN" dirty="0"/>
              <a:t>of the </a:t>
            </a:r>
            <a:r>
              <a:rPr lang="en-IN" dirty="0" smtClean="0"/>
              <a:t>intra myocardial </a:t>
            </a:r>
            <a:r>
              <a:rPr lang="en-IN" dirty="0"/>
              <a:t>coronary arteries </a:t>
            </a:r>
            <a:r>
              <a:rPr lang="en-IN" dirty="0" smtClean="0"/>
              <a:t>and collagen </a:t>
            </a:r>
            <a:r>
              <a:rPr lang="en-IN" dirty="0"/>
              <a:t>deposition, leading to cardiac </a:t>
            </a:r>
            <a:r>
              <a:rPr lang="en-IN" dirty="0" smtClean="0"/>
              <a:t>fibrosis.</a:t>
            </a:r>
          </a:p>
          <a:p>
            <a:endParaRPr lang="en-IN" b="1" dirty="0"/>
          </a:p>
          <a:p>
            <a:r>
              <a:rPr lang="en-IN" dirty="0"/>
              <a:t>Impaired Coronary Vasodilator </a:t>
            </a:r>
            <a:r>
              <a:rPr lang="en-IN" dirty="0" smtClean="0"/>
              <a:t>Reserve</a:t>
            </a:r>
          </a:p>
          <a:p>
            <a:r>
              <a:rPr lang="en-IN" dirty="0"/>
              <a:t>vasodilator reserve becomes impaired when </a:t>
            </a:r>
            <a:r>
              <a:rPr lang="en-IN" dirty="0" smtClean="0"/>
              <a:t>myocyte mass </a:t>
            </a:r>
            <a:r>
              <a:rPr lang="en-IN" dirty="0"/>
              <a:t>outstrips the blood supply</a:t>
            </a:r>
            <a:r>
              <a:rPr lang="en-IN" dirty="0" smtClean="0"/>
              <a:t>.</a:t>
            </a:r>
          </a:p>
          <a:p>
            <a:r>
              <a:rPr lang="en-IN" dirty="0"/>
              <a:t>blunted or absent coronary </a:t>
            </a:r>
            <a:r>
              <a:rPr lang="en-IN" dirty="0" smtClean="0"/>
              <a:t>vasodilator reserve</a:t>
            </a:r>
            <a:r>
              <a:rPr lang="en-IN" dirty="0"/>
              <a:t>, leading to </a:t>
            </a:r>
            <a:r>
              <a:rPr lang="en-IN" dirty="0" smtClean="0"/>
              <a:t>sub endocardial </a:t>
            </a:r>
            <a:r>
              <a:rPr lang="en-IN" dirty="0"/>
              <a:t>ischemia under conditions </a:t>
            </a:r>
            <a:r>
              <a:rPr lang="en-IN" dirty="0" smtClean="0"/>
              <a:t>of increased </a:t>
            </a:r>
            <a:r>
              <a:rPr lang="en-IN" dirty="0"/>
              <a:t>myocardial oxygen </a:t>
            </a:r>
            <a:r>
              <a:rPr lang="en-IN" dirty="0" smtClean="0"/>
              <a:t>demand.</a:t>
            </a:r>
          </a:p>
          <a:p>
            <a:endParaRPr lang="en-IN" dirty="0"/>
          </a:p>
          <a:p>
            <a:r>
              <a:rPr lang="en-IN" dirty="0" smtClean="0"/>
              <a:t>Heart failure.</a:t>
            </a:r>
            <a:endParaRPr lang="en-IN" dirty="0"/>
          </a:p>
        </p:txBody>
      </p:sp>
    </p:spTree>
    <p:extLst>
      <p:ext uri="{BB962C8B-B14F-4D97-AF65-F5344CB8AC3E}">
        <p14:creationId xmlns:p14="http://schemas.microsoft.com/office/powerpoint/2010/main" val="43715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0" y="0"/>
            <a:ext cx="9144000" cy="6858000"/>
          </a:xfrm>
        </p:spPr>
        <p:txBody>
          <a:bodyPr>
            <a:normAutofit/>
          </a:bodyPr>
          <a:lstStyle/>
          <a:p>
            <a:pPr marL="45720" indent="0">
              <a:buNone/>
            </a:pPr>
            <a:r>
              <a:rPr lang="en-IN" sz="3000" b="1" dirty="0"/>
              <a:t>Hypertensive Heart </a:t>
            </a:r>
            <a:r>
              <a:rPr lang="en-IN" sz="3000" b="1" dirty="0" smtClean="0"/>
              <a:t>Disease</a:t>
            </a:r>
          </a:p>
          <a:p>
            <a:pPr marL="45720" indent="0">
              <a:buNone/>
            </a:pPr>
            <a:endParaRPr lang="en-IN" sz="3000" b="1" dirty="0" smtClean="0"/>
          </a:p>
          <a:p>
            <a:r>
              <a:rPr lang="en-IN" dirty="0"/>
              <a:t>Hypertension may contribute to CAD more than is commonly realized because hypertensive persons have more silent ischemia and </a:t>
            </a:r>
            <a:r>
              <a:rPr lang="en-IN" dirty="0" smtClean="0"/>
              <a:t>unrecognized MI’s.</a:t>
            </a:r>
          </a:p>
          <a:p>
            <a:pPr marL="45720" indent="0">
              <a:buNone/>
            </a:pPr>
            <a:endParaRPr lang="en-IN" dirty="0" smtClean="0"/>
          </a:p>
          <a:p>
            <a:r>
              <a:rPr lang="en-IN" dirty="0"/>
              <a:t>On the electrocardiogram, LVH with strain is a serious </a:t>
            </a:r>
            <a:r>
              <a:rPr lang="en-IN" dirty="0" smtClean="0"/>
              <a:t>harbinger of </a:t>
            </a:r>
            <a:r>
              <a:rPr lang="en-IN" dirty="0"/>
              <a:t>new-onset heart failure and heart failure </a:t>
            </a:r>
            <a:r>
              <a:rPr lang="en-IN" dirty="0" smtClean="0"/>
              <a:t>death.</a:t>
            </a:r>
          </a:p>
          <a:p>
            <a:endParaRPr lang="en-IN" dirty="0"/>
          </a:p>
          <a:p>
            <a:r>
              <a:rPr lang="en-IN" dirty="0"/>
              <a:t>Hypertension also constitutes a major risk factor for, and is </a:t>
            </a:r>
            <a:r>
              <a:rPr lang="en-IN" dirty="0" smtClean="0"/>
              <a:t>present in</a:t>
            </a:r>
            <a:r>
              <a:rPr lang="en-IN" dirty="0"/>
              <a:t>, an overwhelming majority of patients with aortic dissection (</a:t>
            </a:r>
            <a:r>
              <a:rPr lang="en-IN" dirty="0" smtClean="0"/>
              <a:t>distal more </a:t>
            </a:r>
            <a:r>
              <a:rPr lang="en-IN" dirty="0"/>
              <a:t>than proximal dissection), abdominal aortic aneurysm, </a:t>
            </a:r>
            <a:r>
              <a:rPr lang="en-IN" dirty="0" smtClean="0"/>
              <a:t>and peripheral </a:t>
            </a:r>
            <a:r>
              <a:rPr lang="en-IN" dirty="0"/>
              <a:t>arterial </a:t>
            </a:r>
            <a:r>
              <a:rPr lang="en-IN" dirty="0" smtClean="0"/>
              <a:t>disease.</a:t>
            </a:r>
          </a:p>
          <a:p>
            <a:endParaRPr lang="en-IN" dirty="0"/>
          </a:p>
          <a:p>
            <a:pPr marL="45720" indent="0">
              <a:buNone/>
            </a:pPr>
            <a:endParaRPr lang="en-IN" dirty="0"/>
          </a:p>
          <a:p>
            <a:endParaRPr lang="en-IN" dirty="0" smtClean="0"/>
          </a:p>
          <a:p>
            <a:pPr marL="45720" indent="0">
              <a:buNone/>
            </a:pPr>
            <a:endParaRPr lang="en-IN" dirty="0"/>
          </a:p>
        </p:txBody>
      </p:sp>
    </p:spTree>
    <p:extLst>
      <p:ext uri="{BB962C8B-B14F-4D97-AF65-F5344CB8AC3E}">
        <p14:creationId xmlns:p14="http://schemas.microsoft.com/office/powerpoint/2010/main" val="382904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5418"/>
            <a:ext cx="9144000" cy="6685950"/>
          </a:xfrm>
        </p:spPr>
        <p:txBody>
          <a:bodyPr>
            <a:normAutofit lnSpcReduction="10000"/>
          </a:bodyPr>
          <a:lstStyle/>
          <a:p>
            <a:pPr marL="45720" indent="0">
              <a:buNone/>
            </a:pPr>
            <a:r>
              <a:rPr lang="en-IN" sz="3000" dirty="0" smtClean="0"/>
              <a:t>DEFINITION</a:t>
            </a:r>
          </a:p>
          <a:p>
            <a:pPr marL="45720" indent="0">
              <a:buNone/>
            </a:pPr>
            <a:endParaRPr lang="en-IN" sz="4600" b="1" dirty="0" smtClean="0"/>
          </a:p>
          <a:p>
            <a:pPr marL="45720" indent="0">
              <a:buNone/>
            </a:pPr>
            <a:r>
              <a:rPr lang="en-IN" dirty="0"/>
              <a:t>The following definitions were suggested </a:t>
            </a:r>
            <a:r>
              <a:rPr lang="en-IN" dirty="0" smtClean="0"/>
              <a:t>by JNC 7 and </a:t>
            </a:r>
            <a:r>
              <a:rPr lang="en-IN" dirty="0"/>
              <a:t>are based upon the average of two or more properly measured </a:t>
            </a:r>
            <a:r>
              <a:rPr lang="en-IN" dirty="0" smtClean="0"/>
              <a:t>readings </a:t>
            </a:r>
            <a:r>
              <a:rPr lang="en-IN" dirty="0"/>
              <a:t>at each of two or more office visits after an initial </a:t>
            </a:r>
            <a:r>
              <a:rPr lang="en-IN" dirty="0" smtClean="0"/>
              <a:t>screening</a:t>
            </a:r>
            <a:endParaRPr lang="en-IN" dirty="0"/>
          </a:p>
          <a:p>
            <a:pPr marL="45720" indent="0">
              <a:buNone/>
            </a:pPr>
            <a:endParaRPr lang="en-IN" dirty="0"/>
          </a:p>
          <a:p>
            <a:r>
              <a:rPr lang="en-IN" dirty="0" smtClean="0"/>
              <a:t>Normal </a:t>
            </a:r>
            <a:r>
              <a:rPr lang="en-IN" dirty="0"/>
              <a:t>blood pressure: systolic &lt;120 mmHg and diastolic &lt;80 mmHg</a:t>
            </a:r>
          </a:p>
          <a:p>
            <a:pPr marL="45720" indent="0">
              <a:buNone/>
            </a:pPr>
            <a:endParaRPr lang="en-IN" dirty="0"/>
          </a:p>
          <a:p>
            <a:r>
              <a:rPr lang="en-IN" dirty="0" smtClean="0"/>
              <a:t>Prehypertension</a:t>
            </a:r>
            <a:r>
              <a:rPr lang="en-IN" dirty="0"/>
              <a:t>: systolic 120 to 139 mmHg or diastolic 80 to 89 </a:t>
            </a:r>
            <a:r>
              <a:rPr lang="en-IN" dirty="0" smtClean="0"/>
              <a:t>mmHg.</a:t>
            </a:r>
          </a:p>
          <a:p>
            <a:endParaRPr lang="en-IN" dirty="0" smtClean="0"/>
          </a:p>
          <a:p>
            <a:r>
              <a:rPr lang="en-IN" dirty="0" smtClean="0"/>
              <a:t>Stage </a:t>
            </a:r>
            <a:r>
              <a:rPr lang="en-IN" dirty="0"/>
              <a:t>1: systolic 140 to 159 mmHg or diastolic 90 to 99 mmHg</a:t>
            </a:r>
          </a:p>
          <a:p>
            <a:endParaRPr lang="en-IN" dirty="0"/>
          </a:p>
          <a:p>
            <a:r>
              <a:rPr lang="en-IN" dirty="0"/>
              <a:t>•Stage 2: systolic ≥160 mmHg or diastolic ≥100 mmHg</a:t>
            </a:r>
            <a:endParaRPr lang="en-IN" dirty="0" smtClean="0"/>
          </a:p>
          <a:p>
            <a:pPr marL="45720" indent="0">
              <a:buNone/>
            </a:pPr>
            <a:endParaRPr lang="en-IN" dirty="0"/>
          </a:p>
          <a:p>
            <a:pPr marL="45720" indent="0">
              <a:buNone/>
            </a:pPr>
            <a:endParaRPr lang="en-IN" dirty="0"/>
          </a:p>
        </p:txBody>
      </p:sp>
    </p:spTree>
    <p:extLst>
      <p:ext uri="{BB962C8B-B14F-4D97-AF65-F5344CB8AC3E}">
        <p14:creationId xmlns:p14="http://schemas.microsoft.com/office/powerpoint/2010/main" val="512517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lnSpcReduction="10000"/>
          </a:bodyPr>
          <a:lstStyle/>
          <a:p>
            <a:pPr marL="45720" indent="0">
              <a:buNone/>
            </a:pPr>
            <a:r>
              <a:rPr lang="en-IN" sz="3000" b="1" dirty="0"/>
              <a:t>Identifiable (</a:t>
            </a:r>
            <a:r>
              <a:rPr lang="en-IN" sz="3000" b="1" dirty="0" smtClean="0"/>
              <a:t>Secondary</a:t>
            </a:r>
            <a:r>
              <a:rPr lang="en-IN" sz="3000" b="1" dirty="0"/>
              <a:t>) Forms of </a:t>
            </a:r>
            <a:r>
              <a:rPr lang="en-IN" sz="3000" b="1" dirty="0" smtClean="0"/>
              <a:t>Hypertension </a:t>
            </a:r>
            <a:r>
              <a:rPr lang="en-IN" dirty="0" smtClean="0"/>
              <a:t>:</a:t>
            </a:r>
          </a:p>
          <a:p>
            <a:pPr marL="45720" indent="0">
              <a:buNone/>
            </a:pPr>
            <a:endParaRPr lang="en-IN" dirty="0"/>
          </a:p>
          <a:p>
            <a:pPr marL="45720" indent="0">
              <a:buNone/>
            </a:pPr>
            <a:r>
              <a:rPr lang="en-IN" dirty="0" smtClean="0"/>
              <a:t>  Renal </a:t>
            </a:r>
            <a:r>
              <a:rPr lang="en-IN" dirty="0"/>
              <a:t>Parenchymal </a:t>
            </a:r>
            <a:r>
              <a:rPr lang="en-IN" dirty="0" smtClean="0"/>
              <a:t>Disease:</a:t>
            </a:r>
          </a:p>
          <a:p>
            <a:r>
              <a:rPr lang="en-IN" dirty="0" smtClean="0"/>
              <a:t>2</a:t>
            </a:r>
            <a:r>
              <a:rPr lang="en-IN" dirty="0"/>
              <a:t>% to 5% of </a:t>
            </a:r>
            <a:r>
              <a:rPr lang="en-IN" dirty="0" smtClean="0"/>
              <a:t>cases.</a:t>
            </a:r>
          </a:p>
          <a:p>
            <a:r>
              <a:rPr lang="en-IN" dirty="0" smtClean="0"/>
              <a:t>Micro albuminuria </a:t>
            </a:r>
            <a:r>
              <a:rPr lang="en-IN" dirty="0"/>
              <a:t>of 30 to 300 mg/day </a:t>
            </a:r>
            <a:r>
              <a:rPr lang="en-IN" dirty="0" smtClean="0"/>
              <a:t>relates closely </a:t>
            </a:r>
            <a:r>
              <a:rPr lang="en-IN" dirty="0"/>
              <a:t>to target organ </a:t>
            </a:r>
            <a:r>
              <a:rPr lang="en-IN" dirty="0" smtClean="0"/>
              <a:t>damage.</a:t>
            </a:r>
          </a:p>
          <a:p>
            <a:r>
              <a:rPr lang="en-IN" dirty="0" smtClean="0"/>
              <a:t>Loss </a:t>
            </a:r>
            <a:r>
              <a:rPr lang="en-IN" dirty="0"/>
              <a:t>of filtration surface leads to both glomerular </a:t>
            </a:r>
            <a:r>
              <a:rPr lang="en-IN" dirty="0" smtClean="0"/>
              <a:t>and systemic </a:t>
            </a:r>
            <a:r>
              <a:rPr lang="en-IN" dirty="0"/>
              <a:t>hypertension, which engenders more glomerular </a:t>
            </a:r>
            <a:r>
              <a:rPr lang="en-IN" dirty="0" smtClean="0"/>
              <a:t>sclerosis, setting </a:t>
            </a:r>
            <a:r>
              <a:rPr lang="en-IN" dirty="0"/>
              <a:t>up a cycle of progressive </a:t>
            </a:r>
            <a:r>
              <a:rPr lang="en-IN" dirty="0" smtClean="0"/>
              <a:t>disease.</a:t>
            </a:r>
          </a:p>
          <a:p>
            <a:endParaRPr lang="en-IN" dirty="0"/>
          </a:p>
          <a:p>
            <a:r>
              <a:rPr lang="en-IN" dirty="0"/>
              <a:t>Severe insult to the kidneys that markedly impairs excretion of salt and water, which leads to volume expansion, or that reduces renal blood flow.</a:t>
            </a:r>
          </a:p>
          <a:p>
            <a:endParaRPr lang="en-IN" dirty="0"/>
          </a:p>
          <a:p>
            <a:r>
              <a:rPr lang="en-IN" dirty="0"/>
              <a:t>Non steroidal anti inflammatory drugs (NSAIDs) and inhibitors of the renin-angiotensin system.</a:t>
            </a:r>
          </a:p>
          <a:p>
            <a:endParaRPr lang="en-IN" dirty="0"/>
          </a:p>
        </p:txBody>
      </p:sp>
    </p:spTree>
    <p:extLst>
      <p:ext uri="{BB962C8B-B14F-4D97-AF65-F5344CB8AC3E}">
        <p14:creationId xmlns:p14="http://schemas.microsoft.com/office/powerpoint/2010/main" val="3110260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lstStyle/>
          <a:p>
            <a:endParaRPr lang="en-IN" dirty="0" smtClean="0"/>
          </a:p>
          <a:p>
            <a:r>
              <a:rPr lang="en-IN" dirty="0" smtClean="0"/>
              <a:t>Chronic </a:t>
            </a:r>
            <a:r>
              <a:rPr lang="en-IN" dirty="0"/>
              <a:t>renal diseases associate with a higher prevalence </a:t>
            </a:r>
            <a:r>
              <a:rPr lang="en-IN" dirty="0" smtClean="0"/>
              <a:t>of hypertension.</a:t>
            </a:r>
          </a:p>
          <a:p>
            <a:endParaRPr lang="en-IN" dirty="0"/>
          </a:p>
          <a:p>
            <a:r>
              <a:rPr lang="en-IN" dirty="0"/>
              <a:t>With whatever drugs are chosen to treat hypertension with </a:t>
            </a:r>
            <a:r>
              <a:rPr lang="en-IN" dirty="0" smtClean="0"/>
              <a:t>CKD, and </a:t>
            </a:r>
            <a:r>
              <a:rPr lang="en-IN" dirty="0"/>
              <a:t>particularly with ACE inhibitors and ARBs, 30% above </a:t>
            </a:r>
            <a:r>
              <a:rPr lang="en-IN" dirty="0" smtClean="0"/>
              <a:t>baseline, predicts </a:t>
            </a:r>
            <a:r>
              <a:rPr lang="en-IN" dirty="0"/>
              <a:t>better preservation of renal function—presumably </a:t>
            </a:r>
            <a:r>
              <a:rPr lang="en-IN" dirty="0" smtClean="0"/>
              <a:t>reflecting a </a:t>
            </a:r>
            <a:r>
              <a:rPr lang="en-IN" dirty="0"/>
              <a:t>successful reduction in </a:t>
            </a:r>
            <a:r>
              <a:rPr lang="en-IN" dirty="0" smtClean="0"/>
              <a:t>intra glomerular pressure.</a:t>
            </a:r>
          </a:p>
          <a:p>
            <a:endParaRPr lang="en-IN" dirty="0"/>
          </a:p>
          <a:p>
            <a:r>
              <a:rPr lang="en-IN" dirty="0"/>
              <a:t>Patients with diabetic nephropathy </a:t>
            </a:r>
            <a:r>
              <a:rPr lang="en-IN" dirty="0" smtClean="0"/>
              <a:t>show </a:t>
            </a:r>
            <a:r>
              <a:rPr lang="en-IN" dirty="0"/>
              <a:t>particular protection against progressive renal damage </a:t>
            </a:r>
            <a:r>
              <a:rPr lang="en-IN" dirty="0" smtClean="0"/>
              <a:t>by reduction </a:t>
            </a:r>
            <a:r>
              <a:rPr lang="en-IN" dirty="0"/>
              <a:t>of elevated blood pressure with an ARB-based or </a:t>
            </a:r>
            <a:r>
              <a:rPr lang="en-IN" dirty="0" smtClean="0"/>
              <a:t>ACE inhibitor–based regimen.</a:t>
            </a:r>
          </a:p>
          <a:p>
            <a:endParaRPr lang="en-IN" dirty="0"/>
          </a:p>
        </p:txBody>
      </p:sp>
    </p:spTree>
    <p:extLst>
      <p:ext uri="{BB962C8B-B14F-4D97-AF65-F5344CB8AC3E}">
        <p14:creationId xmlns:p14="http://schemas.microsoft.com/office/powerpoint/2010/main" val="2244018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39"/>
            <a:ext cx="9036496" cy="6552729"/>
          </a:xfrm>
        </p:spPr>
        <p:txBody>
          <a:bodyPr/>
          <a:lstStyle/>
          <a:p>
            <a:pPr marL="0" indent="0">
              <a:buNone/>
            </a:pPr>
            <a:r>
              <a:rPr lang="en-IN" b="1" dirty="0" smtClean="0"/>
              <a:t>Adrenal causes of hypertension</a:t>
            </a:r>
          </a:p>
          <a:p>
            <a:pPr marL="0" indent="0">
              <a:buNone/>
            </a:pPr>
            <a:endParaRPr lang="en-IN" dirty="0" smtClean="0"/>
          </a:p>
          <a:p>
            <a:r>
              <a:rPr lang="en-IN" dirty="0"/>
              <a:t>Adrenal causes of hypertension </a:t>
            </a:r>
            <a:r>
              <a:rPr lang="en-IN" dirty="0" smtClean="0"/>
              <a:t>include primary excesses </a:t>
            </a:r>
            <a:r>
              <a:rPr lang="en-IN" dirty="0"/>
              <a:t>of aldosterone, cortisol, and </a:t>
            </a:r>
            <a:r>
              <a:rPr lang="en-IN" dirty="0" err="1" smtClean="0"/>
              <a:t>cate</a:t>
            </a:r>
            <a:r>
              <a:rPr lang="en-IN" dirty="0" smtClean="0"/>
              <a:t> </a:t>
            </a:r>
            <a:r>
              <a:rPr lang="en-IN" dirty="0" err="1" smtClean="0"/>
              <a:t>cholamines</a:t>
            </a:r>
            <a:r>
              <a:rPr lang="en-IN" dirty="0"/>
              <a:t>; more </a:t>
            </a:r>
            <a:r>
              <a:rPr lang="en-IN" dirty="0" smtClean="0"/>
              <a:t>rarely, excess </a:t>
            </a:r>
            <a:r>
              <a:rPr lang="en-IN" dirty="0" err="1" smtClean="0"/>
              <a:t>deoxy</a:t>
            </a:r>
            <a:r>
              <a:rPr lang="en-IN" dirty="0" smtClean="0"/>
              <a:t> </a:t>
            </a:r>
            <a:r>
              <a:rPr lang="en-IN" dirty="0" err="1" smtClean="0"/>
              <a:t>corticosterone</a:t>
            </a:r>
            <a:r>
              <a:rPr lang="en-IN" dirty="0" smtClean="0"/>
              <a:t> </a:t>
            </a:r>
            <a:r>
              <a:rPr lang="en-IN" dirty="0"/>
              <a:t>is present with congenital adrenal </a:t>
            </a:r>
            <a:r>
              <a:rPr lang="en-IN" dirty="0" smtClean="0"/>
              <a:t>hyperplasia.</a:t>
            </a:r>
          </a:p>
          <a:p>
            <a:endParaRPr lang="en-IN" dirty="0"/>
          </a:p>
          <a:p>
            <a:r>
              <a:rPr lang="en-IN" dirty="0"/>
              <a:t>An adrenal “</a:t>
            </a:r>
            <a:r>
              <a:rPr lang="en-IN" dirty="0" err="1"/>
              <a:t>incidentaloma</a:t>
            </a:r>
            <a:r>
              <a:rPr lang="en-IN" dirty="0"/>
              <a:t>” is found on </a:t>
            </a:r>
            <a:r>
              <a:rPr lang="en-IN" dirty="0" smtClean="0"/>
              <a:t>approximately 5</a:t>
            </a:r>
            <a:r>
              <a:rPr lang="en-IN" dirty="0"/>
              <a:t>% of abdominal CT scans obtained for </a:t>
            </a:r>
            <a:r>
              <a:rPr lang="en-IN" dirty="0" smtClean="0"/>
              <a:t>non adrenal indications- </a:t>
            </a:r>
            <a:r>
              <a:rPr lang="en-IN" dirty="0" err="1" smtClean="0"/>
              <a:t>nonfunctional</a:t>
            </a:r>
            <a:r>
              <a:rPr lang="en-IN" dirty="0" smtClean="0"/>
              <a:t>.</a:t>
            </a:r>
          </a:p>
          <a:p>
            <a:endParaRPr lang="en-IN" dirty="0"/>
          </a:p>
          <a:p>
            <a:r>
              <a:rPr lang="en-IN" dirty="0" smtClean="0"/>
              <a:t>The risk </a:t>
            </a:r>
            <a:r>
              <a:rPr lang="en-IN" dirty="0"/>
              <a:t>of cancer is low if a </a:t>
            </a:r>
            <a:r>
              <a:rPr lang="en-IN" dirty="0" smtClean="0"/>
              <a:t>non–contrast enhanced CT </a:t>
            </a:r>
            <a:r>
              <a:rPr lang="en-IN" dirty="0"/>
              <a:t>scan shows a </a:t>
            </a:r>
            <a:r>
              <a:rPr lang="en-IN" dirty="0" err="1"/>
              <a:t>tumor</a:t>
            </a:r>
            <a:r>
              <a:rPr lang="en-IN" dirty="0"/>
              <a:t> </a:t>
            </a:r>
            <a:r>
              <a:rPr lang="en-IN" dirty="0" smtClean="0"/>
              <a:t>density of </a:t>
            </a:r>
            <a:r>
              <a:rPr lang="en-IN" dirty="0"/>
              <a:t>less than 10 Hounsfield units (HU</a:t>
            </a:r>
            <a:r>
              <a:rPr lang="en-IN" dirty="0" smtClean="0"/>
              <a:t>),consistent </a:t>
            </a:r>
            <a:r>
              <a:rPr lang="en-IN" dirty="0"/>
              <a:t>with low-density lipid;</a:t>
            </a:r>
          </a:p>
        </p:txBody>
      </p:sp>
    </p:spTree>
    <p:extLst>
      <p:ext uri="{BB962C8B-B14F-4D97-AF65-F5344CB8AC3E}">
        <p14:creationId xmlns:p14="http://schemas.microsoft.com/office/powerpoint/2010/main" val="1186135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741368"/>
          </a:xfrm>
        </p:spPr>
        <p:txBody>
          <a:bodyPr/>
          <a:lstStyle/>
          <a:p>
            <a:pPr marL="0" indent="0">
              <a:buNone/>
            </a:pPr>
            <a:r>
              <a:rPr lang="en-IN" dirty="0" smtClean="0"/>
              <a:t>   </a:t>
            </a:r>
            <a:r>
              <a:rPr lang="en-IN" sz="3000" b="1" dirty="0" smtClean="0"/>
              <a:t>Primary </a:t>
            </a:r>
            <a:r>
              <a:rPr lang="en-IN" sz="3000" b="1" dirty="0" err="1"/>
              <a:t>Aldosteronism</a:t>
            </a:r>
            <a:r>
              <a:rPr lang="en-IN" sz="3000" b="1" dirty="0"/>
              <a:t> </a:t>
            </a:r>
            <a:endParaRPr lang="en-IN" sz="3000" b="1" dirty="0" smtClean="0"/>
          </a:p>
          <a:p>
            <a:pPr marL="0" indent="0">
              <a:buNone/>
            </a:pPr>
            <a:r>
              <a:rPr lang="en-IN" sz="3000" b="1" dirty="0"/>
              <a:t/>
            </a:r>
            <a:br>
              <a:rPr lang="en-IN" sz="3000" b="1" dirty="0"/>
            </a:br>
            <a:endParaRPr lang="en-IN" sz="3000" b="1" dirty="0"/>
          </a:p>
        </p:txBody>
      </p:sp>
      <p:pic>
        <p:nvPicPr>
          <p:cNvPr id="1026" name="Picture 2" descr="C:\Users\shyam\Desktop\hypertension\hypertension pic 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7849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221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928992" cy="6624736"/>
          </a:xfrm>
        </p:spPr>
        <p:txBody>
          <a:bodyPr/>
          <a:lstStyle/>
          <a:p>
            <a:endParaRPr lang="en-IN" dirty="0" smtClean="0"/>
          </a:p>
          <a:p>
            <a:r>
              <a:rPr lang="en-IN" dirty="0" smtClean="0"/>
              <a:t>Initial screening </a:t>
            </a:r>
            <a:r>
              <a:rPr lang="en-IN" dirty="0"/>
              <a:t>plasma aldosterone and renin </a:t>
            </a:r>
            <a:r>
              <a:rPr lang="en-IN" dirty="0" smtClean="0"/>
              <a:t>levels.</a:t>
            </a:r>
          </a:p>
          <a:p>
            <a:r>
              <a:rPr lang="en-IN" dirty="0"/>
              <a:t>N</a:t>
            </a:r>
            <a:r>
              <a:rPr lang="en-IN" dirty="0" smtClean="0"/>
              <a:t>ext </a:t>
            </a:r>
            <a:r>
              <a:rPr lang="en-IN" dirty="0"/>
              <a:t>step is an oral salt-loading suppression test to document </a:t>
            </a:r>
            <a:r>
              <a:rPr lang="en-IN" dirty="0" smtClean="0"/>
              <a:t>the autonomy </a:t>
            </a:r>
            <a:r>
              <a:rPr lang="en-IN" dirty="0"/>
              <a:t>of </a:t>
            </a:r>
            <a:r>
              <a:rPr lang="en-IN" dirty="0" err="1"/>
              <a:t>hyperaldosteronism</a:t>
            </a:r>
            <a:r>
              <a:rPr lang="en-IN" dirty="0"/>
              <a:t>. </a:t>
            </a:r>
            <a:endParaRPr lang="en-IN" dirty="0" smtClean="0"/>
          </a:p>
          <a:p>
            <a:r>
              <a:rPr lang="en-IN" dirty="0" smtClean="0"/>
              <a:t>If </a:t>
            </a:r>
            <a:r>
              <a:rPr lang="en-IN" dirty="0"/>
              <a:t>the suppression test result </a:t>
            </a:r>
            <a:r>
              <a:rPr lang="en-IN" dirty="0" smtClean="0"/>
              <a:t>is abnormal</a:t>
            </a:r>
            <a:r>
              <a:rPr lang="en-IN" dirty="0"/>
              <a:t>, adrenal vein sampling by an experienced tertiary </a:t>
            </a:r>
            <a:r>
              <a:rPr lang="en-IN" dirty="0" err="1" smtClean="0"/>
              <a:t>center</a:t>
            </a:r>
            <a:r>
              <a:rPr lang="en-IN" dirty="0" smtClean="0"/>
              <a:t> is </a:t>
            </a:r>
            <a:r>
              <a:rPr lang="en-IN" dirty="0"/>
              <a:t>strongly recommended, to differentiate unilateral adenoma </a:t>
            </a:r>
            <a:r>
              <a:rPr lang="en-IN" dirty="0" smtClean="0"/>
              <a:t>from bilateral </a:t>
            </a:r>
            <a:r>
              <a:rPr lang="en-IN" dirty="0"/>
              <a:t>hyperplasia and to confirm exactly which gland should </a:t>
            </a:r>
            <a:r>
              <a:rPr lang="en-IN" dirty="0" smtClean="0"/>
              <a:t>be removed </a:t>
            </a:r>
            <a:r>
              <a:rPr lang="en-IN" dirty="0"/>
              <a:t>by laparoscopic surgery</a:t>
            </a:r>
          </a:p>
        </p:txBody>
      </p:sp>
    </p:spTree>
    <p:extLst>
      <p:ext uri="{BB962C8B-B14F-4D97-AF65-F5344CB8AC3E}">
        <p14:creationId xmlns:p14="http://schemas.microsoft.com/office/powerpoint/2010/main" val="3013286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descr="C:\Users\shyam\Desktop\hypertension\hypertension pic 225.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7"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65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12968" cy="6624736"/>
          </a:xfrm>
        </p:spPr>
        <p:txBody>
          <a:bodyPr>
            <a:normAutofit/>
          </a:bodyPr>
          <a:lstStyle/>
          <a:p>
            <a:pPr marL="45720" indent="0">
              <a:buNone/>
            </a:pPr>
            <a:r>
              <a:rPr lang="en-IN" sz="3000" b="1" dirty="0" smtClean="0"/>
              <a:t>What’s New…???</a:t>
            </a:r>
          </a:p>
          <a:p>
            <a:pPr marL="45720" indent="0">
              <a:buNone/>
            </a:pPr>
            <a:endParaRPr lang="en-IN" dirty="0"/>
          </a:p>
          <a:p>
            <a:r>
              <a:rPr lang="en-IN" dirty="0"/>
              <a:t>I</a:t>
            </a:r>
            <a:r>
              <a:rPr lang="en-IN" dirty="0" smtClean="0"/>
              <a:t>dentification </a:t>
            </a:r>
            <a:r>
              <a:rPr lang="en-IN" dirty="0"/>
              <a:t>of antigen(s) responsible for driving the immune response in essential </a:t>
            </a:r>
            <a:r>
              <a:rPr lang="en-IN" dirty="0" smtClean="0"/>
              <a:t>hypertension.</a:t>
            </a:r>
          </a:p>
          <a:p>
            <a:endParaRPr lang="en-IN" dirty="0"/>
          </a:p>
          <a:p>
            <a:r>
              <a:rPr lang="en-IN" dirty="0" smtClean="0"/>
              <a:t>Autoimmune </a:t>
            </a:r>
            <a:r>
              <a:rPr lang="en-IN" dirty="0"/>
              <a:t>reactivity to HSPs could play a role in hypertension because these molecules, which function as chaperones of nascent proteins, are very immunogenic when accessing the extracellular compartment. </a:t>
            </a:r>
            <a:endParaRPr lang="en-IN" dirty="0" smtClean="0"/>
          </a:p>
          <a:p>
            <a:endParaRPr lang="en-IN" dirty="0"/>
          </a:p>
          <a:p>
            <a:r>
              <a:rPr lang="en-IN" dirty="0"/>
              <a:t>HSP70 increased in the kidney in animal models of </a:t>
            </a:r>
            <a:r>
              <a:rPr lang="en-IN" dirty="0" smtClean="0"/>
              <a:t>hypertension.</a:t>
            </a:r>
            <a:endParaRPr lang="en-IN" dirty="0"/>
          </a:p>
        </p:txBody>
      </p:sp>
    </p:spTree>
    <p:extLst>
      <p:ext uri="{BB962C8B-B14F-4D97-AF65-F5344CB8AC3E}">
        <p14:creationId xmlns:p14="http://schemas.microsoft.com/office/powerpoint/2010/main" val="2176490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57648" cy="6858000"/>
          </a:xfrm>
        </p:spPr>
        <p:txBody>
          <a:bodyPr/>
          <a:lstStyle/>
          <a:p>
            <a:r>
              <a:rPr lang="en-IN" dirty="0"/>
              <a:t> </a:t>
            </a:r>
            <a:r>
              <a:rPr lang="en-IN" dirty="0" smtClean="0"/>
              <a:t>Gut </a:t>
            </a:r>
            <a:r>
              <a:rPr lang="en-IN" dirty="0" err="1"/>
              <a:t>microbiota</a:t>
            </a:r>
            <a:r>
              <a:rPr lang="en-IN" dirty="0"/>
              <a:t> is dominated to a large extent by </a:t>
            </a:r>
            <a:r>
              <a:rPr lang="en-IN" dirty="0" err="1"/>
              <a:t>Firmicutes</a:t>
            </a:r>
            <a:r>
              <a:rPr lang="en-IN" dirty="0"/>
              <a:t> and </a:t>
            </a:r>
            <a:r>
              <a:rPr lang="en-IN" dirty="0" err="1" smtClean="0"/>
              <a:t>Bacteroidetes</a:t>
            </a:r>
            <a:r>
              <a:rPr lang="en-IN" dirty="0" smtClean="0"/>
              <a:t>. </a:t>
            </a:r>
          </a:p>
          <a:p>
            <a:endParaRPr lang="en-IN" dirty="0"/>
          </a:p>
          <a:p>
            <a:r>
              <a:rPr lang="en-IN" dirty="0"/>
              <a:t>The </a:t>
            </a:r>
            <a:r>
              <a:rPr lang="en-IN" dirty="0" err="1"/>
              <a:t>Firmicutes</a:t>
            </a:r>
            <a:r>
              <a:rPr lang="en-IN" dirty="0"/>
              <a:t> to </a:t>
            </a:r>
            <a:r>
              <a:rPr lang="en-IN" dirty="0" err="1"/>
              <a:t>Bacteroidetes</a:t>
            </a:r>
            <a:r>
              <a:rPr lang="en-IN" dirty="0"/>
              <a:t> ratio was recently reported as increased in SHRs, angiotensin II-induced hypertensive rats and a small group of humans with essential </a:t>
            </a:r>
            <a:r>
              <a:rPr lang="en-IN" dirty="0" smtClean="0"/>
              <a:t>hypertension.</a:t>
            </a:r>
            <a:endParaRPr lang="en-IN" dirty="0"/>
          </a:p>
        </p:txBody>
      </p:sp>
    </p:spTree>
    <p:extLst>
      <p:ext uri="{BB962C8B-B14F-4D97-AF65-F5344CB8AC3E}">
        <p14:creationId xmlns:p14="http://schemas.microsoft.com/office/powerpoint/2010/main" val="3367041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003" y="119919"/>
            <a:ext cx="9036496" cy="6741368"/>
          </a:xfrm>
        </p:spPr>
        <p:txBody>
          <a:bodyPr>
            <a:normAutofit/>
          </a:bodyPr>
          <a:lstStyle/>
          <a:p>
            <a:pPr marL="0" indent="0">
              <a:buNone/>
            </a:pPr>
            <a:endParaRPr lang="en-IN" sz="2000" dirty="0"/>
          </a:p>
          <a:p>
            <a:r>
              <a:rPr lang="en-IN" sz="2000" dirty="0" smtClean="0"/>
              <a:t>1.Hypertension </a:t>
            </a:r>
            <a:r>
              <a:rPr lang="en-IN" sz="2000" dirty="0"/>
              <a:t>in India: a systematic review and meta-analysis of prevalence, awareness, and control of </a:t>
            </a:r>
            <a:r>
              <a:rPr lang="en-IN" sz="2000" dirty="0" smtClean="0"/>
              <a:t>hypertension </a:t>
            </a:r>
            <a:r>
              <a:rPr lang="en-IN" sz="2000" dirty="0" err="1" smtClean="0"/>
              <a:t>Raghupathy</a:t>
            </a:r>
            <a:r>
              <a:rPr lang="en-IN" sz="2000" dirty="0" smtClean="0"/>
              <a:t> </a:t>
            </a:r>
            <a:r>
              <a:rPr lang="en-IN" sz="2000" dirty="0" err="1"/>
              <a:t>Anchala,a,b</a:t>
            </a:r>
            <a:r>
              <a:rPr lang="en-IN" sz="2000" dirty="0"/>
              <a:t> Nanda K. </a:t>
            </a:r>
            <a:r>
              <a:rPr lang="en-IN" sz="2000" dirty="0" err="1"/>
              <a:t>Kannuri,b</a:t>
            </a:r>
            <a:r>
              <a:rPr lang="en-IN" sz="2000" dirty="0"/>
              <a:t> </a:t>
            </a:r>
            <a:r>
              <a:rPr lang="en-IN" sz="2000" dirty="0" err="1"/>
              <a:t>Hira</a:t>
            </a:r>
            <a:r>
              <a:rPr lang="en-IN" sz="2000" dirty="0"/>
              <a:t> </a:t>
            </a:r>
            <a:r>
              <a:rPr lang="en-IN" sz="2000" dirty="0" err="1"/>
              <a:t>Pant,b</a:t>
            </a:r>
            <a:r>
              <a:rPr lang="en-IN" sz="2000" dirty="0"/>
              <a:t> Hassan </a:t>
            </a:r>
            <a:r>
              <a:rPr lang="en-IN" sz="2000" dirty="0" err="1"/>
              <a:t>Khan,a</a:t>
            </a:r>
            <a:r>
              <a:rPr lang="en-IN" sz="2000" dirty="0"/>
              <a:t> Oscar H. </a:t>
            </a:r>
            <a:r>
              <a:rPr lang="en-IN" sz="2000" dirty="0" err="1"/>
              <a:t>Franco,c</a:t>
            </a:r>
            <a:r>
              <a:rPr lang="en-IN" sz="2000" dirty="0"/>
              <a:t> </a:t>
            </a:r>
            <a:r>
              <a:rPr lang="en-IN" sz="2000" dirty="0" err="1"/>
              <a:t>Emanuele</a:t>
            </a:r>
            <a:r>
              <a:rPr lang="en-IN" sz="2000" dirty="0"/>
              <a:t> Di </a:t>
            </a:r>
            <a:r>
              <a:rPr lang="en-IN" sz="2000" dirty="0" err="1"/>
              <a:t>Angelantonio,a</a:t>
            </a:r>
            <a:r>
              <a:rPr lang="en-IN" sz="2000" dirty="0"/>
              <a:t> and </a:t>
            </a:r>
            <a:r>
              <a:rPr lang="en-IN" sz="2000" dirty="0" err="1"/>
              <a:t>Dorairaj</a:t>
            </a:r>
            <a:r>
              <a:rPr lang="en-IN" sz="2000" dirty="0"/>
              <a:t> </a:t>
            </a:r>
            <a:r>
              <a:rPr lang="en-IN" sz="2000" dirty="0" err="1" smtClean="0"/>
              <a:t>Prabhakarand</a:t>
            </a:r>
            <a:r>
              <a:rPr lang="en-IN" sz="2000" dirty="0"/>
              <a:t> </a:t>
            </a:r>
            <a:r>
              <a:rPr lang="en-IN" sz="2000" dirty="0" smtClean="0"/>
              <a:t>Prince </a:t>
            </a:r>
            <a:r>
              <a:rPr lang="en-IN" sz="2000" dirty="0"/>
              <a:t>MJ, </a:t>
            </a:r>
            <a:r>
              <a:rPr lang="en-IN" sz="2000" dirty="0" err="1"/>
              <a:t>Ebrahim</a:t>
            </a:r>
            <a:r>
              <a:rPr lang="en-IN" sz="2000" dirty="0"/>
              <a:t> S, Acosta D, </a:t>
            </a:r>
            <a:r>
              <a:rPr lang="en-IN" sz="2000" dirty="0" err="1"/>
              <a:t>Ferri</a:t>
            </a:r>
            <a:r>
              <a:rPr lang="en-IN" sz="2000" dirty="0"/>
              <a:t> CP, Guerra M, Huang Y, et al. </a:t>
            </a:r>
            <a:endParaRPr lang="en-IN" sz="2000" dirty="0" smtClean="0"/>
          </a:p>
          <a:p>
            <a:pPr marL="0" indent="0">
              <a:buNone/>
            </a:pPr>
            <a:endParaRPr lang="en-IN" sz="2000" dirty="0"/>
          </a:p>
          <a:p>
            <a:r>
              <a:rPr lang="en-IN" sz="2000" dirty="0" smtClean="0"/>
              <a:t>Hypertension </a:t>
            </a:r>
            <a:r>
              <a:rPr lang="en-IN" sz="2000" dirty="0"/>
              <a:t>prevalence, awareness, treatment and control among older people in Latin America, India and China: a 10/66 cross-sectional population-based survey. J </a:t>
            </a:r>
            <a:r>
              <a:rPr lang="en-IN" sz="2000" dirty="0" err="1"/>
              <a:t>Hypertens</a:t>
            </a:r>
            <a:r>
              <a:rPr lang="en-IN" sz="2000" dirty="0"/>
              <a:t> 2012; 30:177–187 [PubMed</a:t>
            </a:r>
            <a:r>
              <a:rPr lang="en-IN" sz="2000" dirty="0" smtClean="0"/>
              <a:t>]</a:t>
            </a:r>
          </a:p>
          <a:p>
            <a:pPr marL="0" indent="0">
              <a:buNone/>
            </a:pPr>
            <a:endParaRPr lang="en-IN" sz="2000" dirty="0"/>
          </a:p>
          <a:p>
            <a:r>
              <a:rPr lang="en-IN" sz="2000" dirty="0" smtClean="0"/>
              <a:t>3. </a:t>
            </a:r>
            <a:r>
              <a:rPr lang="en-IN" sz="2000" dirty="0" err="1"/>
              <a:t>Manimunda</a:t>
            </a:r>
            <a:r>
              <a:rPr lang="en-IN" sz="2000" dirty="0"/>
              <a:t> SP, </a:t>
            </a:r>
            <a:r>
              <a:rPr lang="en-IN" sz="2000" dirty="0" err="1"/>
              <a:t>Sugunan</a:t>
            </a:r>
            <a:r>
              <a:rPr lang="en-IN" sz="2000" dirty="0"/>
              <a:t> AP, </a:t>
            </a:r>
            <a:r>
              <a:rPr lang="en-IN" sz="2000" dirty="0" err="1"/>
              <a:t>Benegal</a:t>
            </a:r>
            <a:r>
              <a:rPr lang="en-IN" sz="2000" dirty="0"/>
              <a:t> V, </a:t>
            </a:r>
            <a:r>
              <a:rPr lang="en-IN" sz="2000" dirty="0" err="1"/>
              <a:t>Balakrishna</a:t>
            </a:r>
            <a:r>
              <a:rPr lang="en-IN" sz="2000" dirty="0"/>
              <a:t> N, </a:t>
            </a:r>
            <a:r>
              <a:rPr lang="en-IN" sz="2000" dirty="0" err="1"/>
              <a:t>Rao</a:t>
            </a:r>
            <a:r>
              <a:rPr lang="en-IN" sz="2000" dirty="0"/>
              <a:t> MV, </a:t>
            </a:r>
            <a:r>
              <a:rPr lang="en-IN" sz="2000" dirty="0" err="1"/>
              <a:t>Pesala</a:t>
            </a:r>
            <a:r>
              <a:rPr lang="en-IN" sz="2000" dirty="0"/>
              <a:t> KS. Association of hypertension with risk factors &amp; hypertension related behaviour among the aboriginal </a:t>
            </a:r>
            <a:r>
              <a:rPr lang="en-IN" sz="2000" dirty="0" err="1"/>
              <a:t>Nicobarese</a:t>
            </a:r>
            <a:r>
              <a:rPr lang="en-IN" sz="2000" dirty="0"/>
              <a:t> tribe living in Car Nicobar Island, </a:t>
            </a:r>
            <a:r>
              <a:rPr lang="en-IN" sz="1000" dirty="0"/>
              <a:t>India. Indian J Med Res 2011; 133:287–293</a:t>
            </a:r>
          </a:p>
        </p:txBody>
      </p:sp>
    </p:spTree>
    <p:extLst>
      <p:ext uri="{BB962C8B-B14F-4D97-AF65-F5344CB8AC3E}">
        <p14:creationId xmlns:p14="http://schemas.microsoft.com/office/powerpoint/2010/main" val="195901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928992" cy="6552728"/>
          </a:xfrm>
        </p:spPr>
        <p:txBody>
          <a:bodyPr/>
          <a:lstStyle/>
          <a:p>
            <a:endParaRPr lang="en-IN" dirty="0" smtClean="0"/>
          </a:p>
          <a:p>
            <a:r>
              <a:rPr lang="en-IN" dirty="0" smtClean="0"/>
              <a:t>Although </a:t>
            </a:r>
            <a:r>
              <a:rPr lang="en-IN" dirty="0"/>
              <a:t>definitions of hypertension </a:t>
            </a:r>
            <a:r>
              <a:rPr lang="en-IN" dirty="0" smtClean="0"/>
              <a:t>and </a:t>
            </a:r>
            <a:r>
              <a:rPr lang="en-IN" dirty="0"/>
              <a:t>prehypertension were not specifically addressed in the 2014 </a:t>
            </a:r>
            <a:r>
              <a:rPr lang="en-IN" dirty="0" smtClean="0"/>
              <a:t>JNC 8, </a:t>
            </a:r>
            <a:r>
              <a:rPr lang="en-IN" dirty="0"/>
              <a:t>thresholds were adopted for the treatment of blood pressure that are generally consistent with these </a:t>
            </a:r>
            <a:r>
              <a:rPr lang="en-IN" dirty="0" smtClean="0"/>
              <a:t>definitions.</a:t>
            </a:r>
          </a:p>
          <a:p>
            <a:endParaRPr lang="en-IN" dirty="0"/>
          </a:p>
          <a:p>
            <a:r>
              <a:rPr lang="en-IN" dirty="0"/>
              <a:t>Isolated systolic hypertension is considered to be present when the blood pressure is ≥140/&lt;90 </a:t>
            </a:r>
            <a:r>
              <a:rPr lang="en-IN" dirty="0" smtClean="0"/>
              <a:t>mmHg.</a:t>
            </a:r>
          </a:p>
          <a:p>
            <a:pPr marL="45720" indent="0">
              <a:buNone/>
            </a:pPr>
            <a:r>
              <a:rPr lang="en-IN" dirty="0" smtClean="0"/>
              <a:t> </a:t>
            </a:r>
            <a:endParaRPr lang="en-IN" dirty="0"/>
          </a:p>
          <a:p>
            <a:r>
              <a:rPr lang="en-IN" dirty="0" smtClean="0"/>
              <a:t>isolated </a:t>
            </a:r>
            <a:r>
              <a:rPr lang="en-IN" dirty="0"/>
              <a:t>diastolic hypertension is considered to be present when the blood pressure is &lt;140/≥90 mmHg. </a:t>
            </a:r>
            <a:endParaRPr lang="en-IN" dirty="0" smtClean="0"/>
          </a:p>
          <a:p>
            <a:endParaRPr lang="en-IN" dirty="0"/>
          </a:p>
          <a:p>
            <a:r>
              <a:rPr lang="en-IN" dirty="0" smtClean="0"/>
              <a:t>Patients </a:t>
            </a:r>
            <a:r>
              <a:rPr lang="en-IN" dirty="0"/>
              <a:t>with blood pressure ≥140/≥90 mmHg are considered to have mixed systolic/diastolic hypertension.</a:t>
            </a:r>
          </a:p>
        </p:txBody>
      </p:sp>
    </p:spTree>
    <p:extLst>
      <p:ext uri="{BB962C8B-B14F-4D97-AF65-F5344CB8AC3E}">
        <p14:creationId xmlns:p14="http://schemas.microsoft.com/office/powerpoint/2010/main" val="1254433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536"/>
            <a:ext cx="9149198" cy="6858000"/>
          </a:xfrm>
        </p:spPr>
        <p:txBody>
          <a:bodyPr/>
          <a:lstStyle/>
          <a:p>
            <a:pPr marL="45720" indent="0">
              <a:buNone/>
            </a:pPr>
            <a:r>
              <a:rPr lang="en-IN" dirty="0"/>
              <a:t>Isolated Systolic Hypertension in Older </a:t>
            </a:r>
            <a:r>
              <a:rPr lang="en-IN" dirty="0" smtClean="0"/>
              <a:t>Adults</a:t>
            </a:r>
          </a:p>
          <a:p>
            <a:pPr marL="45720" indent="0">
              <a:buNone/>
            </a:pPr>
            <a:endParaRPr lang="en-IN" dirty="0"/>
          </a:p>
          <a:p>
            <a:r>
              <a:rPr lang="en-IN" dirty="0"/>
              <a:t>After the age of 55 years, ISH (systolic blood pressure &gt; 140 mm Hg</a:t>
            </a:r>
          </a:p>
          <a:p>
            <a:pPr marL="45720" indent="0">
              <a:buNone/>
            </a:pPr>
            <a:r>
              <a:rPr lang="en-IN" dirty="0"/>
              <a:t>and diastolic blood pressure &lt; 90 mm Hg) predominates. </a:t>
            </a:r>
            <a:endParaRPr lang="en-IN" dirty="0" smtClean="0"/>
          </a:p>
          <a:p>
            <a:pPr marL="45720" indent="0">
              <a:buNone/>
            </a:pPr>
            <a:endParaRPr lang="en-IN" dirty="0" smtClean="0"/>
          </a:p>
          <a:p>
            <a:r>
              <a:rPr lang="en-IN" dirty="0" smtClean="0"/>
              <a:t>In developed countries</a:t>
            </a:r>
            <a:r>
              <a:rPr lang="en-IN" dirty="0"/>
              <a:t>, systolic pressure rises steadily with age; by </a:t>
            </a:r>
            <a:r>
              <a:rPr lang="en-IN" dirty="0" smtClean="0"/>
              <a:t>contrast, diastolic </a:t>
            </a:r>
            <a:r>
              <a:rPr lang="en-IN" dirty="0"/>
              <a:t>pressure rises until approximately 55 years of age and </a:t>
            </a:r>
            <a:r>
              <a:rPr lang="en-IN" dirty="0" smtClean="0"/>
              <a:t>then falls </a:t>
            </a:r>
            <a:r>
              <a:rPr lang="en-IN" dirty="0"/>
              <a:t>progressively </a:t>
            </a:r>
            <a:r>
              <a:rPr lang="en-IN" dirty="0" smtClean="0"/>
              <a:t>thereafter.</a:t>
            </a:r>
          </a:p>
          <a:p>
            <a:endParaRPr lang="en-IN" dirty="0"/>
          </a:p>
          <a:p>
            <a:r>
              <a:rPr lang="en-IN" dirty="0"/>
              <a:t>The resultant widening </a:t>
            </a:r>
            <a:r>
              <a:rPr lang="en-IN" dirty="0" smtClean="0"/>
              <a:t>of pulse </a:t>
            </a:r>
            <a:r>
              <a:rPr lang="en-IN" dirty="0"/>
              <a:t>pressure indicates stiffening of the central aorta and a </a:t>
            </a:r>
            <a:r>
              <a:rPr lang="en-IN" dirty="0" smtClean="0"/>
              <a:t>more rapid </a:t>
            </a:r>
            <a:r>
              <a:rPr lang="en-IN" dirty="0"/>
              <a:t>return of reflected pulse waves from the periphery, </a:t>
            </a:r>
            <a:r>
              <a:rPr lang="en-IN" dirty="0" smtClean="0"/>
              <a:t>augmenting systolic </a:t>
            </a:r>
            <a:r>
              <a:rPr lang="en-IN" dirty="0"/>
              <a:t>aortic pressure</a:t>
            </a:r>
          </a:p>
        </p:txBody>
      </p:sp>
    </p:spTree>
    <p:extLst>
      <p:ext uri="{BB962C8B-B14F-4D97-AF65-F5344CB8AC3E}">
        <p14:creationId xmlns:p14="http://schemas.microsoft.com/office/powerpoint/2010/main" val="94485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87424"/>
            <a:ext cx="7772400" cy="1143000"/>
          </a:xfrm>
        </p:spPr>
        <p:txBody>
          <a:bodyPr>
            <a:normAutofit/>
          </a:bodyPr>
          <a:lstStyle/>
          <a:p>
            <a:r>
              <a:rPr lang="en-IN" sz="3000" dirty="0">
                <a:solidFill>
                  <a:schemeClr val="tx1"/>
                </a:solidFill>
                <a:latin typeface="Perpetua" pitchFamily="18" charset="0"/>
              </a:rPr>
              <a:t>Cardiac Output and Tissue Blood Flow Regulation</a:t>
            </a:r>
          </a:p>
        </p:txBody>
      </p:sp>
      <p:sp>
        <p:nvSpPr>
          <p:cNvPr id="3" name="Content Placeholder 2"/>
          <p:cNvSpPr>
            <a:spLocks noGrp="1"/>
          </p:cNvSpPr>
          <p:nvPr>
            <p:ph sz="quarter" idx="1"/>
          </p:nvPr>
        </p:nvSpPr>
        <p:spPr>
          <a:xfrm>
            <a:off x="251520" y="764704"/>
            <a:ext cx="8712968" cy="5832648"/>
          </a:xfrm>
        </p:spPr>
        <p:txBody>
          <a:bodyPr/>
          <a:lstStyle/>
          <a:p>
            <a:endParaRPr lang="en-IN" dirty="0" smtClean="0"/>
          </a:p>
          <a:p>
            <a:r>
              <a:rPr lang="en-IN" b="1" dirty="0" smtClean="0"/>
              <a:t>Cardiac </a:t>
            </a:r>
            <a:r>
              <a:rPr lang="en-IN" b="1" dirty="0"/>
              <a:t>output = Stroke volume x Heart rate</a:t>
            </a:r>
            <a:r>
              <a:rPr lang="en-IN" dirty="0" smtClean="0"/>
              <a:t>.</a:t>
            </a:r>
          </a:p>
          <a:p>
            <a:r>
              <a:rPr lang="en-IN" dirty="0"/>
              <a:t>cardiac output is determined not only by the function of the heart but also by the peripheral </a:t>
            </a:r>
            <a:r>
              <a:rPr lang="en-IN" dirty="0" smtClean="0"/>
              <a:t>circulation</a:t>
            </a:r>
          </a:p>
          <a:p>
            <a:pPr marL="0" indent="0">
              <a:buNone/>
            </a:pPr>
            <a:endParaRPr lang="en-IN" dirty="0" smtClean="0"/>
          </a:p>
          <a:p>
            <a:r>
              <a:rPr lang="en-IN" dirty="0"/>
              <a:t>Removing one kidney decreases venous return to the heart by approximately 10%. </a:t>
            </a:r>
            <a:endParaRPr lang="en-IN" dirty="0" smtClean="0"/>
          </a:p>
          <a:p>
            <a:pPr marL="0" indent="0">
              <a:buNone/>
            </a:pPr>
            <a:endParaRPr lang="en-IN" dirty="0" smtClean="0"/>
          </a:p>
          <a:p>
            <a:r>
              <a:rPr lang="en-IN" dirty="0" smtClean="0"/>
              <a:t>when </a:t>
            </a:r>
            <a:r>
              <a:rPr lang="en-IN" dirty="0"/>
              <a:t>the heart is severely weakened and unable to adequately pump the venous return, cardiac output (total tissue blood flow) is determined mainly by the metabolic needs and other special needs of the tissues and organs of the </a:t>
            </a:r>
            <a:r>
              <a:rPr lang="en-IN" dirty="0" smtClean="0"/>
              <a:t>body</a:t>
            </a:r>
            <a:r>
              <a:rPr lang="en-IN" dirty="0"/>
              <a:t>.</a:t>
            </a:r>
          </a:p>
          <a:p>
            <a:endParaRPr lang="en-IN" dirty="0"/>
          </a:p>
        </p:txBody>
      </p:sp>
    </p:spTree>
    <p:extLst>
      <p:ext uri="{BB962C8B-B14F-4D97-AF65-F5344CB8AC3E}">
        <p14:creationId xmlns:p14="http://schemas.microsoft.com/office/powerpoint/2010/main" val="1388147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7953</TotalTime>
  <Words>3425</Words>
  <Application>Microsoft Office PowerPoint</Application>
  <PresentationFormat>On-screen Show (4:3)</PresentationFormat>
  <Paragraphs>354</Paragraphs>
  <Slides>68</Slides>
  <Notes>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Equity</vt:lpstr>
      <vt:lpstr>HYPERTENSION       ETIOPATHOGENESIS</vt:lpstr>
      <vt:lpstr>INTRODUCTION</vt:lpstr>
      <vt:lpstr>PowerPoint Presentation</vt:lpstr>
      <vt:lpstr>PowerPoint Presentation</vt:lpstr>
      <vt:lpstr>PowerPoint Presentation</vt:lpstr>
      <vt:lpstr>PowerPoint Presentation</vt:lpstr>
      <vt:lpstr>PowerPoint Presentation</vt:lpstr>
      <vt:lpstr>PowerPoint Presentation</vt:lpstr>
      <vt:lpstr>Cardiac Output and Tissue Blood Flow Regulation</vt:lpstr>
      <vt:lpstr>PowerPoint Presentation</vt:lpstr>
      <vt:lpstr>PowerPoint Presentation</vt:lpstr>
      <vt:lpstr>     Blood Flow Regulation in Normotensive and Hypertensive Subjects </vt:lpstr>
      <vt:lpstr>PowerPoint Presentation</vt:lpstr>
      <vt:lpstr>PowerPoint Presentation</vt:lpstr>
      <vt:lpstr>PowerPoint Presentation</vt:lpstr>
      <vt:lpstr>PowerPoint Presentation</vt:lpstr>
      <vt:lpstr>PowerPoint Presentation</vt:lpstr>
      <vt:lpstr>PowerPoint Presentation</vt:lpstr>
      <vt:lpstr>Feedback Control Systems for Blood Pressure </vt:lpstr>
      <vt:lpstr>PowerPoint Presentation</vt:lpstr>
      <vt:lpstr>           The Renal–Body Fluid Feedback Mechanism for Long-Term Blood Pressure Regulation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shyam</dc:creator>
  <cp:lastModifiedBy>shyam</cp:lastModifiedBy>
  <cp:revision>229</cp:revision>
  <dcterms:created xsi:type="dcterms:W3CDTF">2016-10-17T15:29:02Z</dcterms:created>
  <dcterms:modified xsi:type="dcterms:W3CDTF">2016-11-13T11:28:30Z</dcterms:modified>
</cp:coreProperties>
</file>